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0" r:id="rId4"/>
    <p:sldId id="272" r:id="rId5"/>
    <p:sldId id="261" r:id="rId6"/>
    <p:sldId id="266" r:id="rId7"/>
    <p:sldId id="264" r:id="rId8"/>
    <p:sldId id="267" r:id="rId9"/>
    <p:sldId id="273" r:id="rId10"/>
    <p:sldId id="268" r:id="rId11"/>
    <p:sldId id="269" r:id="rId12"/>
    <p:sldId id="265" r:id="rId13"/>
    <p:sldId id="270" r:id="rId14"/>
    <p:sldId id="271" r:id="rId15"/>
    <p:sldId id="25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AD0"/>
    <a:srgbClr val="F1A60F"/>
    <a:srgbClr val="FFFFFF"/>
    <a:srgbClr val="FFCCCC"/>
    <a:srgbClr val="FF99CC"/>
    <a:srgbClr val="FFC4CB"/>
    <a:srgbClr val="127086"/>
    <a:srgbClr val="D6D4D4"/>
    <a:srgbClr val="AC6D20"/>
    <a:srgbClr val="FFB2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2" descr="Related image">
            <a:extLst>
              <a:ext uri="{FF2B5EF4-FFF2-40B4-BE49-F238E27FC236}">
                <a16:creationId xmlns:a16="http://schemas.microsoft.com/office/drawing/2014/main" id="{8BC2FB4F-320D-40EA-B64C-295F4778250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3501"/>
          <a:stretch/>
        </p:blipFill>
        <p:spPr bwMode="auto">
          <a:xfrm>
            <a:off x="0" y="-5203"/>
            <a:ext cx="12192000" cy="68632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hcleps.azurewebsites.net/AppResources/Image/AppImg/logo_EP.png">
            <a:extLst>
              <a:ext uri="{FF2B5EF4-FFF2-40B4-BE49-F238E27FC236}">
                <a16:creationId xmlns:a16="http://schemas.microsoft.com/office/drawing/2014/main" id="{B9477FF0-9C46-4C75-8563-3CC3F71433F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71032" y="6014188"/>
            <a:ext cx="1729056" cy="6045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C6D06E7-4B39-4514-A619-D9D35BCF4CD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5454" y="5859183"/>
            <a:ext cx="1180616" cy="627312"/>
          </a:xfrm>
          <a:prstGeom prst="rect">
            <a:avLst/>
          </a:prstGeom>
        </p:spPr>
      </p:pic>
    </p:spTree>
    <p:extLst>
      <p:ext uri="{BB962C8B-B14F-4D97-AF65-F5344CB8AC3E}">
        <p14:creationId xmlns:p14="http://schemas.microsoft.com/office/powerpoint/2010/main" val="1454087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74D13-9AF8-41E9-8367-2F7F1EB37E4D}"/>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74638C-ECD3-44ED-A0AE-9697EBF5FD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9FC924A-FB4E-4489-B20C-7B080A1422AF}"/>
              </a:ext>
            </a:extLst>
          </p:cNvPr>
          <p:cNvSpPr>
            <a:spLocks noGrp="1"/>
          </p:cNvSpPr>
          <p:nvPr>
            <p:ph type="dt" sz="half" idx="10"/>
          </p:nvPr>
        </p:nvSpPr>
        <p:spPr/>
        <p:txBody>
          <a:bodyPr/>
          <a:lstStyle/>
          <a:p>
            <a:fld id="{EB436FBD-9C41-4BC8-8B0D-1C5C920DAA99}" type="datetimeFigureOut">
              <a:rPr lang="en-IN" smtClean="0"/>
              <a:t>27-11-2018</a:t>
            </a:fld>
            <a:endParaRPr lang="en-IN"/>
          </a:p>
        </p:txBody>
      </p:sp>
      <p:sp>
        <p:nvSpPr>
          <p:cNvPr id="5" name="Footer Placeholder 4">
            <a:extLst>
              <a:ext uri="{FF2B5EF4-FFF2-40B4-BE49-F238E27FC236}">
                <a16:creationId xmlns:a16="http://schemas.microsoft.com/office/drawing/2014/main" id="{9F43305F-333B-47AC-B18D-BE39A210BBC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F714B00-5625-49F5-92D5-BDD25E806939}"/>
              </a:ext>
            </a:extLst>
          </p:cNvPr>
          <p:cNvSpPr>
            <a:spLocks noGrp="1"/>
          </p:cNvSpPr>
          <p:nvPr>
            <p:ph type="sldNum" sz="quarter" idx="12"/>
          </p:nvPr>
        </p:nvSpPr>
        <p:spPr/>
        <p:txBody>
          <a:bodyPr/>
          <a:lstStyle/>
          <a:p>
            <a:fld id="{AABE7930-DE78-4F0F-A3F9-CE9BE9B8EBE4}" type="slidenum">
              <a:rPr lang="en-IN" smtClean="0"/>
              <a:t>‹#›</a:t>
            </a:fld>
            <a:endParaRPr lang="en-IN"/>
          </a:p>
        </p:txBody>
      </p:sp>
    </p:spTree>
    <p:extLst>
      <p:ext uri="{BB962C8B-B14F-4D97-AF65-F5344CB8AC3E}">
        <p14:creationId xmlns:p14="http://schemas.microsoft.com/office/powerpoint/2010/main" val="2758456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95A51E-4A93-4F78-8BA3-6A909C6188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2A53832-3EBF-4AD8-B371-30EA98F8B0B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08233B-41DE-4EC9-8A74-E775790213AE}"/>
              </a:ext>
            </a:extLst>
          </p:cNvPr>
          <p:cNvSpPr>
            <a:spLocks noGrp="1"/>
          </p:cNvSpPr>
          <p:nvPr>
            <p:ph type="dt" sz="half" idx="10"/>
          </p:nvPr>
        </p:nvSpPr>
        <p:spPr/>
        <p:txBody>
          <a:bodyPr/>
          <a:lstStyle/>
          <a:p>
            <a:fld id="{EB436FBD-9C41-4BC8-8B0D-1C5C920DAA99}" type="datetimeFigureOut">
              <a:rPr lang="en-IN" smtClean="0"/>
              <a:t>27-11-2018</a:t>
            </a:fld>
            <a:endParaRPr lang="en-IN"/>
          </a:p>
        </p:txBody>
      </p:sp>
      <p:sp>
        <p:nvSpPr>
          <p:cNvPr id="5" name="Footer Placeholder 4">
            <a:extLst>
              <a:ext uri="{FF2B5EF4-FFF2-40B4-BE49-F238E27FC236}">
                <a16:creationId xmlns:a16="http://schemas.microsoft.com/office/drawing/2014/main" id="{6AD1CC05-5FE6-4F33-A1A7-940180B36D6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DC9974C-AC65-4164-ACE6-7F0D7B59582E}"/>
              </a:ext>
            </a:extLst>
          </p:cNvPr>
          <p:cNvSpPr>
            <a:spLocks noGrp="1"/>
          </p:cNvSpPr>
          <p:nvPr>
            <p:ph type="sldNum" sz="quarter" idx="12"/>
          </p:nvPr>
        </p:nvSpPr>
        <p:spPr/>
        <p:txBody>
          <a:bodyPr/>
          <a:lstStyle/>
          <a:p>
            <a:fld id="{AABE7930-DE78-4F0F-A3F9-CE9BE9B8EBE4}" type="slidenum">
              <a:rPr lang="en-IN" smtClean="0"/>
              <a:t>‹#›</a:t>
            </a:fld>
            <a:endParaRPr lang="en-IN"/>
          </a:p>
        </p:txBody>
      </p:sp>
    </p:spTree>
    <p:extLst>
      <p:ext uri="{BB962C8B-B14F-4D97-AF65-F5344CB8AC3E}">
        <p14:creationId xmlns:p14="http://schemas.microsoft.com/office/powerpoint/2010/main" val="1521498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2" descr="Related image">
            <a:extLst>
              <a:ext uri="{FF2B5EF4-FFF2-40B4-BE49-F238E27FC236}">
                <a16:creationId xmlns:a16="http://schemas.microsoft.com/office/drawing/2014/main" id="{F366EE6A-2A6A-4E42-B564-3276B58A4524}"/>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9629" t="102"/>
          <a:stretch/>
        </p:blipFill>
        <p:spPr bwMode="auto">
          <a:xfrm>
            <a:off x="1250576" y="-5203"/>
            <a:ext cx="10941424" cy="70326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5E86BEF-C9B2-40AE-A9CE-EFBCCE871D0A}"/>
              </a:ext>
            </a:extLst>
          </p:cNvPr>
          <p:cNvSpPr txBox="1"/>
          <p:nvPr userDrawn="1"/>
        </p:nvSpPr>
        <p:spPr>
          <a:xfrm>
            <a:off x="5855389" y="6416789"/>
            <a:ext cx="481222" cy="369332"/>
          </a:xfrm>
          <a:prstGeom prst="rect">
            <a:avLst/>
          </a:prstGeom>
          <a:noFill/>
        </p:spPr>
        <p:txBody>
          <a:bodyPr wrap="none" rtlCol="0">
            <a:spAutoFit/>
          </a:bodyPr>
          <a:lstStyle/>
          <a:p>
            <a:fld id="{20C7E4EF-178A-48C4-B926-03BCADE03143}" type="slidenum">
              <a:rPr lang="en-IN" b="1" smtClean="0">
                <a:latin typeface="Segoe UI" panose="020B0502040204020203" pitchFamily="34" charset="0"/>
                <a:cs typeface="Segoe UI" panose="020B0502040204020203" pitchFamily="34" charset="0"/>
              </a:rPr>
              <a:t>‹#›</a:t>
            </a:fld>
            <a:endParaRPr lang="en-IN" b="1" dirty="0">
              <a:latin typeface="Segoe UI" panose="020B0502040204020203" pitchFamily="34" charset="0"/>
              <a:cs typeface="Segoe UI" panose="020B0502040204020203" pitchFamily="34" charset="0"/>
            </a:endParaRPr>
          </a:p>
        </p:txBody>
      </p:sp>
      <p:pic>
        <p:nvPicPr>
          <p:cNvPr id="7" name="Picture 2" descr="Related image">
            <a:extLst>
              <a:ext uri="{FF2B5EF4-FFF2-40B4-BE49-F238E27FC236}">
                <a16:creationId xmlns:a16="http://schemas.microsoft.com/office/drawing/2014/main" id="{8D2EF31B-72C1-4E23-9D40-87848FC06C6D}"/>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3501"/>
          <a:stretch/>
        </p:blipFill>
        <p:spPr bwMode="auto">
          <a:xfrm>
            <a:off x="0" y="-5203"/>
            <a:ext cx="1250576" cy="7039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82F77CC5-72F1-49BC-A592-8200A49D63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4504" y="139223"/>
            <a:ext cx="779929" cy="414410"/>
          </a:xfrm>
          <a:prstGeom prst="rect">
            <a:avLst/>
          </a:prstGeom>
        </p:spPr>
      </p:pic>
    </p:spTree>
    <p:extLst>
      <p:ext uri="{BB962C8B-B14F-4D97-AF65-F5344CB8AC3E}">
        <p14:creationId xmlns:p14="http://schemas.microsoft.com/office/powerpoint/2010/main" val="680257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2" descr="Related image">
            <a:extLst>
              <a:ext uri="{FF2B5EF4-FFF2-40B4-BE49-F238E27FC236}">
                <a16:creationId xmlns:a16="http://schemas.microsoft.com/office/drawing/2014/main" id="{1549C1C9-51EB-470C-A4D2-B6EA76DCA51F}"/>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3501"/>
          <a:stretch/>
        </p:blipFill>
        <p:spPr bwMode="auto">
          <a:xfrm>
            <a:off x="0" y="-5203"/>
            <a:ext cx="12192000" cy="68632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hcleps.azurewebsites.net/AppResources/Image/AppImg/logo_EP.png">
            <a:extLst>
              <a:ext uri="{FF2B5EF4-FFF2-40B4-BE49-F238E27FC236}">
                <a16:creationId xmlns:a16="http://schemas.microsoft.com/office/drawing/2014/main" id="{D0F3E8AA-0D57-4583-87D1-E398BF307BF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71032" y="6014188"/>
            <a:ext cx="1729056" cy="6045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30772D2-A69C-45DA-B572-07E8802D11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5454" y="5859183"/>
            <a:ext cx="1180616" cy="627312"/>
          </a:xfrm>
          <a:prstGeom prst="rect">
            <a:avLst/>
          </a:prstGeom>
        </p:spPr>
      </p:pic>
    </p:spTree>
    <p:extLst>
      <p:ext uri="{BB962C8B-B14F-4D97-AF65-F5344CB8AC3E}">
        <p14:creationId xmlns:p14="http://schemas.microsoft.com/office/powerpoint/2010/main" val="4095504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6D220-EAA6-4F8C-B626-7ED4F29B84C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7F658CC-41B0-4017-BA13-CFCC85F430D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FD7D8397-83C7-44CD-917F-C1736C6B82F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1AB54011-BA57-4610-AFFE-E97A5C165EB0}"/>
              </a:ext>
            </a:extLst>
          </p:cNvPr>
          <p:cNvSpPr>
            <a:spLocks noGrp="1"/>
          </p:cNvSpPr>
          <p:nvPr>
            <p:ph type="dt" sz="half" idx="10"/>
          </p:nvPr>
        </p:nvSpPr>
        <p:spPr/>
        <p:txBody>
          <a:bodyPr/>
          <a:lstStyle/>
          <a:p>
            <a:fld id="{EB436FBD-9C41-4BC8-8B0D-1C5C920DAA99}" type="datetimeFigureOut">
              <a:rPr lang="en-IN" smtClean="0"/>
              <a:t>27-11-2018</a:t>
            </a:fld>
            <a:endParaRPr lang="en-IN"/>
          </a:p>
        </p:txBody>
      </p:sp>
      <p:sp>
        <p:nvSpPr>
          <p:cNvPr id="6" name="Footer Placeholder 5">
            <a:extLst>
              <a:ext uri="{FF2B5EF4-FFF2-40B4-BE49-F238E27FC236}">
                <a16:creationId xmlns:a16="http://schemas.microsoft.com/office/drawing/2014/main" id="{0A9762E6-57BA-49A5-9BDD-6B4DE29F59E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1F1D929-AB8C-457E-A394-9CA5D1134D56}"/>
              </a:ext>
            </a:extLst>
          </p:cNvPr>
          <p:cNvSpPr>
            <a:spLocks noGrp="1"/>
          </p:cNvSpPr>
          <p:nvPr>
            <p:ph type="sldNum" sz="quarter" idx="12"/>
          </p:nvPr>
        </p:nvSpPr>
        <p:spPr/>
        <p:txBody>
          <a:bodyPr/>
          <a:lstStyle/>
          <a:p>
            <a:fld id="{AABE7930-DE78-4F0F-A3F9-CE9BE9B8EBE4}" type="slidenum">
              <a:rPr lang="en-IN" smtClean="0"/>
              <a:t>‹#›</a:t>
            </a:fld>
            <a:endParaRPr lang="en-IN"/>
          </a:p>
        </p:txBody>
      </p:sp>
    </p:spTree>
    <p:extLst>
      <p:ext uri="{BB962C8B-B14F-4D97-AF65-F5344CB8AC3E}">
        <p14:creationId xmlns:p14="http://schemas.microsoft.com/office/powerpoint/2010/main" val="4279414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39C9B-3C09-4AB8-841A-3BBA8148FFB7}"/>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8984D3F-D85E-4324-A531-11BA209C18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01CA565-ACB9-470A-A839-B0DDDDFF79D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F04F7AF6-9769-4063-ADB2-404C6E805B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AFE5C13-9F71-4C0D-B5F7-968E5C60820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5B800EF-A223-476D-A396-488B783A2C4D}"/>
              </a:ext>
            </a:extLst>
          </p:cNvPr>
          <p:cNvSpPr>
            <a:spLocks noGrp="1"/>
          </p:cNvSpPr>
          <p:nvPr>
            <p:ph type="dt" sz="half" idx="10"/>
          </p:nvPr>
        </p:nvSpPr>
        <p:spPr/>
        <p:txBody>
          <a:bodyPr/>
          <a:lstStyle/>
          <a:p>
            <a:fld id="{EB436FBD-9C41-4BC8-8B0D-1C5C920DAA99}" type="datetimeFigureOut">
              <a:rPr lang="en-IN" smtClean="0"/>
              <a:t>27-11-2018</a:t>
            </a:fld>
            <a:endParaRPr lang="en-IN"/>
          </a:p>
        </p:txBody>
      </p:sp>
      <p:sp>
        <p:nvSpPr>
          <p:cNvPr id="8" name="Footer Placeholder 7">
            <a:extLst>
              <a:ext uri="{FF2B5EF4-FFF2-40B4-BE49-F238E27FC236}">
                <a16:creationId xmlns:a16="http://schemas.microsoft.com/office/drawing/2014/main" id="{9CE189BF-6032-492A-B114-7A5A5500CDE0}"/>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4F9D6543-9301-4877-ADA8-657EDFB3BEE6}"/>
              </a:ext>
            </a:extLst>
          </p:cNvPr>
          <p:cNvSpPr>
            <a:spLocks noGrp="1"/>
          </p:cNvSpPr>
          <p:nvPr>
            <p:ph type="sldNum" sz="quarter" idx="12"/>
          </p:nvPr>
        </p:nvSpPr>
        <p:spPr/>
        <p:txBody>
          <a:bodyPr/>
          <a:lstStyle/>
          <a:p>
            <a:fld id="{AABE7930-DE78-4F0F-A3F9-CE9BE9B8EBE4}" type="slidenum">
              <a:rPr lang="en-IN" smtClean="0"/>
              <a:t>‹#›</a:t>
            </a:fld>
            <a:endParaRPr lang="en-IN"/>
          </a:p>
        </p:txBody>
      </p:sp>
    </p:spTree>
    <p:extLst>
      <p:ext uri="{BB962C8B-B14F-4D97-AF65-F5344CB8AC3E}">
        <p14:creationId xmlns:p14="http://schemas.microsoft.com/office/powerpoint/2010/main" val="2805420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E34C1-8599-4BA6-BAB3-9BD1F4FF4B8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33AB0E9-780F-44E1-98A5-F105BCAA0E33}"/>
              </a:ext>
            </a:extLst>
          </p:cNvPr>
          <p:cNvSpPr>
            <a:spLocks noGrp="1"/>
          </p:cNvSpPr>
          <p:nvPr>
            <p:ph type="dt" sz="half" idx="10"/>
          </p:nvPr>
        </p:nvSpPr>
        <p:spPr/>
        <p:txBody>
          <a:bodyPr/>
          <a:lstStyle/>
          <a:p>
            <a:fld id="{EB436FBD-9C41-4BC8-8B0D-1C5C920DAA99}" type="datetimeFigureOut">
              <a:rPr lang="en-IN" smtClean="0"/>
              <a:t>27-11-2018</a:t>
            </a:fld>
            <a:endParaRPr lang="en-IN"/>
          </a:p>
        </p:txBody>
      </p:sp>
      <p:sp>
        <p:nvSpPr>
          <p:cNvPr id="4" name="Footer Placeholder 3">
            <a:extLst>
              <a:ext uri="{FF2B5EF4-FFF2-40B4-BE49-F238E27FC236}">
                <a16:creationId xmlns:a16="http://schemas.microsoft.com/office/drawing/2014/main" id="{22DFAB93-5044-4FE4-B046-46EE6BC24DEF}"/>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85BD512-3D5E-494A-B903-201BB154C2AD}"/>
              </a:ext>
            </a:extLst>
          </p:cNvPr>
          <p:cNvSpPr>
            <a:spLocks noGrp="1"/>
          </p:cNvSpPr>
          <p:nvPr>
            <p:ph type="sldNum" sz="quarter" idx="12"/>
          </p:nvPr>
        </p:nvSpPr>
        <p:spPr/>
        <p:txBody>
          <a:bodyPr/>
          <a:lstStyle/>
          <a:p>
            <a:fld id="{AABE7930-DE78-4F0F-A3F9-CE9BE9B8EBE4}" type="slidenum">
              <a:rPr lang="en-IN" smtClean="0"/>
              <a:t>‹#›</a:t>
            </a:fld>
            <a:endParaRPr lang="en-IN"/>
          </a:p>
        </p:txBody>
      </p:sp>
    </p:spTree>
    <p:extLst>
      <p:ext uri="{BB962C8B-B14F-4D97-AF65-F5344CB8AC3E}">
        <p14:creationId xmlns:p14="http://schemas.microsoft.com/office/powerpoint/2010/main" val="488402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BA1C67-C729-48BD-A813-D02E8725AA9C}"/>
              </a:ext>
            </a:extLst>
          </p:cNvPr>
          <p:cNvSpPr>
            <a:spLocks noGrp="1"/>
          </p:cNvSpPr>
          <p:nvPr>
            <p:ph type="dt" sz="half" idx="10"/>
          </p:nvPr>
        </p:nvSpPr>
        <p:spPr/>
        <p:txBody>
          <a:bodyPr/>
          <a:lstStyle/>
          <a:p>
            <a:fld id="{EB436FBD-9C41-4BC8-8B0D-1C5C920DAA99}" type="datetimeFigureOut">
              <a:rPr lang="en-IN" smtClean="0"/>
              <a:t>27-11-2018</a:t>
            </a:fld>
            <a:endParaRPr lang="en-IN"/>
          </a:p>
        </p:txBody>
      </p:sp>
      <p:sp>
        <p:nvSpPr>
          <p:cNvPr id="3" name="Footer Placeholder 2">
            <a:extLst>
              <a:ext uri="{FF2B5EF4-FFF2-40B4-BE49-F238E27FC236}">
                <a16:creationId xmlns:a16="http://schemas.microsoft.com/office/drawing/2014/main" id="{240EE4C5-9F94-4473-8BC6-415B97EBF9A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FDB6295A-4B4A-4652-A5AD-DAB8F8158BFA}"/>
              </a:ext>
            </a:extLst>
          </p:cNvPr>
          <p:cNvSpPr>
            <a:spLocks noGrp="1"/>
          </p:cNvSpPr>
          <p:nvPr>
            <p:ph type="sldNum" sz="quarter" idx="12"/>
          </p:nvPr>
        </p:nvSpPr>
        <p:spPr/>
        <p:txBody>
          <a:bodyPr/>
          <a:lstStyle/>
          <a:p>
            <a:fld id="{AABE7930-DE78-4F0F-A3F9-CE9BE9B8EBE4}" type="slidenum">
              <a:rPr lang="en-IN" smtClean="0"/>
              <a:t>‹#›</a:t>
            </a:fld>
            <a:endParaRPr lang="en-IN"/>
          </a:p>
        </p:txBody>
      </p:sp>
    </p:spTree>
    <p:extLst>
      <p:ext uri="{BB962C8B-B14F-4D97-AF65-F5344CB8AC3E}">
        <p14:creationId xmlns:p14="http://schemas.microsoft.com/office/powerpoint/2010/main" val="3529447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E649A-9405-4139-84B0-E8609150F7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A7DC837-4065-4D74-BB34-CA9AE9C112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EF536D2-E408-4AB5-BA2F-4EDA57F378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05453D7-8E23-4C50-8BA9-CFFA287BE401}"/>
              </a:ext>
            </a:extLst>
          </p:cNvPr>
          <p:cNvSpPr>
            <a:spLocks noGrp="1"/>
          </p:cNvSpPr>
          <p:nvPr>
            <p:ph type="dt" sz="half" idx="10"/>
          </p:nvPr>
        </p:nvSpPr>
        <p:spPr/>
        <p:txBody>
          <a:bodyPr/>
          <a:lstStyle/>
          <a:p>
            <a:fld id="{EB436FBD-9C41-4BC8-8B0D-1C5C920DAA99}" type="datetimeFigureOut">
              <a:rPr lang="en-IN" smtClean="0"/>
              <a:t>27-11-2018</a:t>
            </a:fld>
            <a:endParaRPr lang="en-IN"/>
          </a:p>
        </p:txBody>
      </p:sp>
      <p:sp>
        <p:nvSpPr>
          <p:cNvPr id="6" name="Footer Placeholder 5">
            <a:extLst>
              <a:ext uri="{FF2B5EF4-FFF2-40B4-BE49-F238E27FC236}">
                <a16:creationId xmlns:a16="http://schemas.microsoft.com/office/drawing/2014/main" id="{12BE3D4B-1D13-41D7-9E69-2F0CD2463C6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608DA97-3CCE-450C-B146-C363C6D2AE87}"/>
              </a:ext>
            </a:extLst>
          </p:cNvPr>
          <p:cNvSpPr>
            <a:spLocks noGrp="1"/>
          </p:cNvSpPr>
          <p:nvPr>
            <p:ph type="sldNum" sz="quarter" idx="12"/>
          </p:nvPr>
        </p:nvSpPr>
        <p:spPr/>
        <p:txBody>
          <a:bodyPr/>
          <a:lstStyle/>
          <a:p>
            <a:fld id="{AABE7930-DE78-4F0F-A3F9-CE9BE9B8EBE4}" type="slidenum">
              <a:rPr lang="en-IN" smtClean="0"/>
              <a:t>‹#›</a:t>
            </a:fld>
            <a:endParaRPr lang="en-IN"/>
          </a:p>
        </p:txBody>
      </p:sp>
    </p:spTree>
    <p:extLst>
      <p:ext uri="{BB962C8B-B14F-4D97-AF65-F5344CB8AC3E}">
        <p14:creationId xmlns:p14="http://schemas.microsoft.com/office/powerpoint/2010/main" val="2926143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AE492-31E4-47A0-9AE6-EBEFF595D3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F654BF4C-4A22-4BA2-87A5-CB556D8535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EBA95CC-714E-49D5-9A9B-BC94693E17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D985F0-AF36-4755-8225-54472EFECDA4}"/>
              </a:ext>
            </a:extLst>
          </p:cNvPr>
          <p:cNvSpPr>
            <a:spLocks noGrp="1"/>
          </p:cNvSpPr>
          <p:nvPr>
            <p:ph type="dt" sz="half" idx="10"/>
          </p:nvPr>
        </p:nvSpPr>
        <p:spPr/>
        <p:txBody>
          <a:bodyPr/>
          <a:lstStyle/>
          <a:p>
            <a:fld id="{EB436FBD-9C41-4BC8-8B0D-1C5C920DAA99}" type="datetimeFigureOut">
              <a:rPr lang="en-IN" smtClean="0"/>
              <a:t>27-11-2018</a:t>
            </a:fld>
            <a:endParaRPr lang="en-IN"/>
          </a:p>
        </p:txBody>
      </p:sp>
      <p:sp>
        <p:nvSpPr>
          <p:cNvPr id="6" name="Footer Placeholder 5">
            <a:extLst>
              <a:ext uri="{FF2B5EF4-FFF2-40B4-BE49-F238E27FC236}">
                <a16:creationId xmlns:a16="http://schemas.microsoft.com/office/drawing/2014/main" id="{12AC309B-AC26-4B91-939D-558C3BFE93A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06652F9-6682-4F23-B1BE-40C43E2F8FB3}"/>
              </a:ext>
            </a:extLst>
          </p:cNvPr>
          <p:cNvSpPr>
            <a:spLocks noGrp="1"/>
          </p:cNvSpPr>
          <p:nvPr>
            <p:ph type="sldNum" sz="quarter" idx="12"/>
          </p:nvPr>
        </p:nvSpPr>
        <p:spPr/>
        <p:txBody>
          <a:bodyPr/>
          <a:lstStyle/>
          <a:p>
            <a:fld id="{AABE7930-DE78-4F0F-A3F9-CE9BE9B8EBE4}" type="slidenum">
              <a:rPr lang="en-IN" smtClean="0"/>
              <a:t>‹#›</a:t>
            </a:fld>
            <a:endParaRPr lang="en-IN"/>
          </a:p>
        </p:txBody>
      </p:sp>
    </p:spTree>
    <p:extLst>
      <p:ext uri="{BB962C8B-B14F-4D97-AF65-F5344CB8AC3E}">
        <p14:creationId xmlns:p14="http://schemas.microsoft.com/office/powerpoint/2010/main" val="25763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32192C-824E-4D02-8FF2-39E3358BAE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E21A780-C434-41AF-95B3-ECB160598B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66533B1-C225-4591-AC03-113CAE0409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436FBD-9C41-4BC8-8B0D-1C5C920DAA99}" type="datetimeFigureOut">
              <a:rPr lang="en-IN" smtClean="0"/>
              <a:t>27-11-2018</a:t>
            </a:fld>
            <a:endParaRPr lang="en-IN"/>
          </a:p>
        </p:txBody>
      </p:sp>
      <p:sp>
        <p:nvSpPr>
          <p:cNvPr id="5" name="Footer Placeholder 4">
            <a:extLst>
              <a:ext uri="{FF2B5EF4-FFF2-40B4-BE49-F238E27FC236}">
                <a16:creationId xmlns:a16="http://schemas.microsoft.com/office/drawing/2014/main" id="{45EA3C81-2424-4D4A-A363-BCD24A775F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04AFDBFA-E17E-4D26-81E9-73F401C35A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E7930-DE78-4F0F-A3F9-CE9BE9B8EBE4}" type="slidenum">
              <a:rPr lang="en-IN" smtClean="0"/>
              <a:t>‹#›</a:t>
            </a:fld>
            <a:endParaRPr lang="en-IN"/>
          </a:p>
        </p:txBody>
      </p:sp>
    </p:spTree>
    <p:extLst>
      <p:ext uri="{BB962C8B-B14F-4D97-AF65-F5344CB8AC3E}">
        <p14:creationId xmlns:p14="http://schemas.microsoft.com/office/powerpoint/2010/main" val="1362824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5AD648-313F-4A60-BB6B-F4F8C9917D17}"/>
              </a:ext>
            </a:extLst>
          </p:cNvPr>
          <p:cNvSpPr/>
          <p:nvPr/>
        </p:nvSpPr>
        <p:spPr>
          <a:xfrm>
            <a:off x="5213445" y="846160"/>
            <a:ext cx="6978555" cy="286603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a:extLst>
              <a:ext uri="{FF2B5EF4-FFF2-40B4-BE49-F238E27FC236}">
                <a16:creationId xmlns:a16="http://schemas.microsoft.com/office/drawing/2014/main" id="{893B7916-0648-470F-9B54-0952388854C3}"/>
              </a:ext>
            </a:extLst>
          </p:cNvPr>
          <p:cNvSpPr txBox="1"/>
          <p:nvPr/>
        </p:nvSpPr>
        <p:spPr>
          <a:xfrm>
            <a:off x="5636525" y="757705"/>
            <a:ext cx="6168788" cy="2677656"/>
          </a:xfrm>
          <a:prstGeom prst="rect">
            <a:avLst/>
          </a:prstGeom>
          <a:noFill/>
        </p:spPr>
        <p:txBody>
          <a:bodyPr wrap="square" rtlCol="0">
            <a:spAutoFit/>
          </a:bodyPr>
          <a:lstStyle/>
          <a:p>
            <a:pPr algn="ctr"/>
            <a:r>
              <a:rPr lang="en-IN" sz="8400" dirty="0">
                <a:solidFill>
                  <a:srgbClr val="0070C0"/>
                </a:solidFill>
                <a:latin typeface="Segoe UI" panose="020B0502040204020203" pitchFamily="34" charset="0"/>
                <a:cs typeface="Segoe UI" panose="020B0502040204020203" pitchFamily="34" charset="0"/>
              </a:rPr>
              <a:t>Immer</a:t>
            </a:r>
            <a:r>
              <a:rPr lang="en-IN" sz="12000" b="1" dirty="0">
                <a:solidFill>
                  <a:srgbClr val="F1A60F"/>
                </a:solidFill>
                <a:latin typeface="Segoe UI" panose="020B0502040204020203" pitchFamily="34" charset="0"/>
                <a:cs typeface="Segoe UI" panose="020B0502040204020203" pitchFamily="34" charset="0"/>
              </a:rPr>
              <a:t>Z</a:t>
            </a:r>
            <a:r>
              <a:rPr lang="en-IN" sz="8400" dirty="0">
                <a:solidFill>
                  <a:srgbClr val="00B050"/>
                </a:solidFill>
                <a:latin typeface="Segoe UI" panose="020B0502040204020203" pitchFamily="34" charset="0"/>
                <a:cs typeface="Segoe UI" panose="020B0502040204020203" pitchFamily="34" charset="0"/>
              </a:rPr>
              <a:t>one</a:t>
            </a:r>
          </a:p>
          <a:p>
            <a:pPr algn="ctr"/>
            <a:r>
              <a:rPr lang="en-IN" sz="2400" b="1" dirty="0">
                <a:solidFill>
                  <a:srgbClr val="C00000"/>
                </a:solidFill>
                <a:latin typeface="Segoe UI" panose="020B0502040204020203" pitchFamily="34" charset="0"/>
                <a:cs typeface="Segoe UI" panose="020B0502040204020203" pitchFamily="34" charset="0"/>
              </a:rPr>
              <a:t>Experience the non-Existent through Mixed Reality Paradigm </a:t>
            </a:r>
          </a:p>
        </p:txBody>
      </p:sp>
    </p:spTree>
    <p:extLst>
      <p:ext uri="{BB962C8B-B14F-4D97-AF65-F5344CB8AC3E}">
        <p14:creationId xmlns:p14="http://schemas.microsoft.com/office/powerpoint/2010/main" val="3561016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C32579-0B21-493D-B3BA-1E528C253F40}"/>
              </a:ext>
            </a:extLst>
          </p:cNvPr>
          <p:cNvSpPr txBox="1"/>
          <p:nvPr/>
        </p:nvSpPr>
        <p:spPr>
          <a:xfrm>
            <a:off x="952931" y="72052"/>
            <a:ext cx="2269147" cy="523220"/>
          </a:xfrm>
          <a:prstGeom prst="rect">
            <a:avLst/>
          </a:prstGeom>
          <a:noFill/>
        </p:spPr>
        <p:txBody>
          <a:bodyPr wrap="none" rtlCol="0">
            <a:spAutoFit/>
          </a:bodyPr>
          <a:lstStyle/>
          <a:p>
            <a:pPr algn="l"/>
            <a:r>
              <a:rPr lang="en-IN" sz="2800" b="1" dirty="0">
                <a:solidFill>
                  <a:schemeClr val="bg1"/>
                </a:solidFill>
                <a:effectLst>
                  <a:glow rad="228600">
                    <a:schemeClr val="accent4">
                      <a:satMod val="175000"/>
                      <a:alpha val="40000"/>
                    </a:schemeClr>
                  </a:glow>
                </a:effectLst>
                <a:latin typeface="Segoe UI" panose="020B0502040204020203" pitchFamily="34" charset="0"/>
                <a:cs typeface="Segoe UI" panose="020B0502040204020203" pitchFamily="34" charset="0"/>
              </a:rPr>
              <a:t>Architecture</a:t>
            </a:r>
          </a:p>
        </p:txBody>
      </p:sp>
      <p:pic>
        <p:nvPicPr>
          <p:cNvPr id="5" name="Picture 4">
            <a:extLst>
              <a:ext uri="{FF2B5EF4-FFF2-40B4-BE49-F238E27FC236}">
                <a16:creationId xmlns:a16="http://schemas.microsoft.com/office/drawing/2014/main" id="{A8B0AFFA-3EF0-40D6-A2FE-BEF8F3D527B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9975" y="1032325"/>
            <a:ext cx="10470245" cy="5216624"/>
          </a:xfrm>
          <a:prstGeom prst="rect">
            <a:avLst/>
          </a:prstGeom>
        </p:spPr>
      </p:pic>
    </p:spTree>
    <p:extLst>
      <p:ext uri="{BB962C8B-B14F-4D97-AF65-F5344CB8AC3E}">
        <p14:creationId xmlns:p14="http://schemas.microsoft.com/office/powerpoint/2010/main" val="2408634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C32579-0B21-493D-B3BA-1E528C253F40}"/>
              </a:ext>
            </a:extLst>
          </p:cNvPr>
          <p:cNvSpPr txBox="1"/>
          <p:nvPr/>
        </p:nvSpPr>
        <p:spPr>
          <a:xfrm>
            <a:off x="952931" y="72052"/>
            <a:ext cx="2122504" cy="523220"/>
          </a:xfrm>
          <a:prstGeom prst="rect">
            <a:avLst/>
          </a:prstGeom>
          <a:noFill/>
        </p:spPr>
        <p:txBody>
          <a:bodyPr wrap="none" rtlCol="0">
            <a:spAutoFit/>
          </a:bodyPr>
          <a:lstStyle/>
          <a:p>
            <a:pPr algn="l"/>
            <a:r>
              <a:rPr lang="en-IN" sz="2800" b="1" dirty="0">
                <a:solidFill>
                  <a:schemeClr val="bg1"/>
                </a:solidFill>
                <a:effectLst>
                  <a:glow rad="228600">
                    <a:schemeClr val="accent4">
                      <a:satMod val="175000"/>
                      <a:alpha val="40000"/>
                    </a:schemeClr>
                  </a:glow>
                </a:effectLst>
                <a:latin typeface="Segoe UI" panose="020B0502040204020203" pitchFamily="34" charset="0"/>
                <a:cs typeface="Segoe UI" panose="020B0502040204020203" pitchFamily="34" charset="0"/>
              </a:rPr>
              <a:t>Technology</a:t>
            </a:r>
          </a:p>
        </p:txBody>
      </p:sp>
      <p:pic>
        <p:nvPicPr>
          <p:cNvPr id="10242" name="Picture 2" descr="Image result for logo unity">
            <a:extLst>
              <a:ext uri="{FF2B5EF4-FFF2-40B4-BE49-F238E27FC236}">
                <a16:creationId xmlns:a16="http://schemas.microsoft.com/office/drawing/2014/main" id="{98445BF6-4891-4BD1-8270-0C47645615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183" y="3764521"/>
            <a:ext cx="3206552" cy="1165716"/>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Related image">
            <a:extLst>
              <a:ext uri="{FF2B5EF4-FFF2-40B4-BE49-F238E27FC236}">
                <a16:creationId xmlns:a16="http://schemas.microsoft.com/office/drawing/2014/main" id="{F26C9BDD-463A-4445-95DC-48E9AAF79C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219" r="31597"/>
          <a:stretch/>
        </p:blipFill>
        <p:spPr bwMode="auto">
          <a:xfrm>
            <a:off x="6987657" y="1741897"/>
            <a:ext cx="2606719" cy="1363097"/>
          </a:xfrm>
          <a:prstGeom prst="roundRect">
            <a:avLst>
              <a:gd name="adj" fmla="val 11529"/>
            </a:avLst>
          </a:prstGeom>
          <a:noFill/>
          <a:extLst>
            <a:ext uri="{909E8E84-426E-40DD-AFC4-6F175D3DCCD1}">
              <a14:hiddenFill xmlns:a14="http://schemas.microsoft.com/office/drawing/2010/main">
                <a:solidFill>
                  <a:srgbClr val="FFFFFF"/>
                </a:solidFill>
              </a14:hiddenFill>
            </a:ext>
          </a:extLst>
        </p:spPr>
      </p:pic>
      <p:pic>
        <p:nvPicPr>
          <p:cNvPr id="10252" name="Picture 12" descr="Image result for logo hololens">
            <a:extLst>
              <a:ext uri="{FF2B5EF4-FFF2-40B4-BE49-F238E27FC236}">
                <a16:creationId xmlns:a16="http://schemas.microsoft.com/office/drawing/2014/main" id="{3EF7E3D3-7CA7-4237-BFFF-E72778E618A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2761" b="31692"/>
          <a:stretch/>
        </p:blipFill>
        <p:spPr bwMode="auto">
          <a:xfrm>
            <a:off x="1758120" y="1762498"/>
            <a:ext cx="3718677" cy="1321896"/>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descr="Related image">
            <a:extLst>
              <a:ext uri="{FF2B5EF4-FFF2-40B4-BE49-F238E27FC236}">
                <a16:creationId xmlns:a16="http://schemas.microsoft.com/office/drawing/2014/main" id="{FCBE168A-5B8C-4946-94FC-96F93638CF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7443" y="3637695"/>
            <a:ext cx="1787148" cy="1787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381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8A3D2A0-CC3D-46D9-9B39-13F80D2CE05D}"/>
              </a:ext>
            </a:extLst>
          </p:cNvPr>
          <p:cNvGrpSpPr/>
          <p:nvPr/>
        </p:nvGrpSpPr>
        <p:grpSpPr>
          <a:xfrm>
            <a:off x="9265701" y="600785"/>
            <a:ext cx="2511192" cy="1828799"/>
            <a:chOff x="8679977" y="3603014"/>
            <a:chExt cx="2511192" cy="1828799"/>
          </a:xfrm>
        </p:grpSpPr>
        <p:pic>
          <p:nvPicPr>
            <p:cNvPr id="8" name="Picture 10" descr="Related image">
              <a:extLst>
                <a:ext uri="{FF2B5EF4-FFF2-40B4-BE49-F238E27FC236}">
                  <a16:creationId xmlns:a16="http://schemas.microsoft.com/office/drawing/2014/main" id="{CDAB5404-148A-41A6-ACF6-43040354AC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26"/>
            <a:stretch/>
          </p:blipFill>
          <p:spPr bwMode="auto">
            <a:xfrm>
              <a:off x="8679977" y="3612722"/>
              <a:ext cx="2511191" cy="11988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5474C20A-C1D8-4338-B10F-44F303405467}"/>
                </a:ext>
              </a:extLst>
            </p:cNvPr>
            <p:cNvSpPr/>
            <p:nvPr/>
          </p:nvSpPr>
          <p:spPr>
            <a:xfrm>
              <a:off x="8679977" y="4811614"/>
              <a:ext cx="2511192" cy="6201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latin typeface="Segoe UI" panose="020B0502040204020203" pitchFamily="34" charset="0"/>
                  <a:cs typeface="Segoe UI" panose="020B0502040204020203" pitchFamily="34" charset="0"/>
                </a:rPr>
                <a:t>Benefits</a:t>
              </a:r>
            </a:p>
          </p:txBody>
        </p:sp>
        <p:sp>
          <p:nvSpPr>
            <p:cNvPr id="14" name="Rectangle 13">
              <a:extLst>
                <a:ext uri="{FF2B5EF4-FFF2-40B4-BE49-F238E27FC236}">
                  <a16:creationId xmlns:a16="http://schemas.microsoft.com/office/drawing/2014/main" id="{90635EA6-D84C-4EF0-9FFD-2D7B61C6B752}"/>
                </a:ext>
              </a:extLst>
            </p:cNvPr>
            <p:cNvSpPr/>
            <p:nvPr/>
          </p:nvSpPr>
          <p:spPr>
            <a:xfrm>
              <a:off x="8679980" y="3603014"/>
              <a:ext cx="2511188" cy="1815152"/>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 name="Rectangle 1">
            <a:extLst>
              <a:ext uri="{FF2B5EF4-FFF2-40B4-BE49-F238E27FC236}">
                <a16:creationId xmlns:a16="http://schemas.microsoft.com/office/drawing/2014/main" id="{5E63C645-3DE7-489B-A979-1DA27FE9DA94}"/>
              </a:ext>
            </a:extLst>
          </p:cNvPr>
          <p:cNvSpPr/>
          <p:nvPr/>
        </p:nvSpPr>
        <p:spPr>
          <a:xfrm>
            <a:off x="9449946" y="2548831"/>
            <a:ext cx="2142699" cy="553998"/>
          </a:xfrm>
          <a:prstGeom prst="rect">
            <a:avLst/>
          </a:prstGeom>
        </p:spPr>
        <p:txBody>
          <a:bodyPr wrap="square">
            <a:spAutoFit/>
          </a:bodyPr>
          <a:lstStyle/>
          <a:p>
            <a:pPr algn="ctr"/>
            <a:r>
              <a:rPr lang="en-US" sz="1500" b="1" dirty="0">
                <a:solidFill>
                  <a:srgbClr val="002060"/>
                </a:solidFill>
                <a:latin typeface="Segoe UI" panose="020B0502040204020203" pitchFamily="34" charset="0"/>
                <a:cs typeface="Segoe UI" panose="020B0502040204020203" pitchFamily="34" charset="0"/>
              </a:rPr>
              <a:t>Value Delivery</a:t>
            </a:r>
          </a:p>
          <a:p>
            <a:pPr algn="ctr"/>
            <a:r>
              <a:rPr lang="en-IN" sz="1500" b="1" dirty="0">
                <a:solidFill>
                  <a:srgbClr val="002060"/>
                </a:solidFill>
                <a:latin typeface="Segoe UI" panose="020B0502040204020203" pitchFamily="34" charset="0"/>
                <a:cs typeface="Segoe UI" panose="020B0502040204020203" pitchFamily="34" charset="0"/>
              </a:rPr>
              <a:t>Success Stories</a:t>
            </a:r>
          </a:p>
        </p:txBody>
      </p:sp>
    </p:spTree>
    <p:extLst>
      <p:ext uri="{BB962C8B-B14F-4D97-AF65-F5344CB8AC3E}">
        <p14:creationId xmlns:p14="http://schemas.microsoft.com/office/powerpoint/2010/main" val="2229644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C32579-0B21-493D-B3BA-1E528C253F40}"/>
              </a:ext>
            </a:extLst>
          </p:cNvPr>
          <p:cNvSpPr txBox="1"/>
          <p:nvPr/>
        </p:nvSpPr>
        <p:spPr>
          <a:xfrm>
            <a:off x="952931" y="72052"/>
            <a:ext cx="2603470" cy="523220"/>
          </a:xfrm>
          <a:prstGeom prst="rect">
            <a:avLst/>
          </a:prstGeom>
          <a:noFill/>
        </p:spPr>
        <p:txBody>
          <a:bodyPr wrap="none" rtlCol="0">
            <a:spAutoFit/>
          </a:bodyPr>
          <a:lstStyle/>
          <a:p>
            <a:pPr algn="l"/>
            <a:r>
              <a:rPr lang="en-IN" sz="2800" b="1" dirty="0">
                <a:solidFill>
                  <a:schemeClr val="bg1"/>
                </a:solidFill>
                <a:effectLst>
                  <a:glow rad="228600">
                    <a:schemeClr val="accent4">
                      <a:satMod val="175000"/>
                      <a:alpha val="40000"/>
                    </a:schemeClr>
                  </a:glow>
                </a:effectLst>
                <a:latin typeface="Segoe UI" panose="020B0502040204020203" pitchFamily="34" charset="0"/>
                <a:cs typeface="Segoe UI" panose="020B0502040204020203" pitchFamily="34" charset="0"/>
              </a:rPr>
              <a:t>Value Delivery</a:t>
            </a:r>
          </a:p>
        </p:txBody>
      </p:sp>
      <p:sp>
        <p:nvSpPr>
          <p:cNvPr id="3" name="TextBox 2">
            <a:extLst>
              <a:ext uri="{FF2B5EF4-FFF2-40B4-BE49-F238E27FC236}">
                <a16:creationId xmlns:a16="http://schemas.microsoft.com/office/drawing/2014/main" id="{2E6E478B-3A1B-4291-9C9A-8A955F8E17E5}"/>
              </a:ext>
            </a:extLst>
          </p:cNvPr>
          <p:cNvSpPr txBox="1"/>
          <p:nvPr/>
        </p:nvSpPr>
        <p:spPr>
          <a:xfrm>
            <a:off x="1374466" y="1569493"/>
            <a:ext cx="9407266" cy="3477875"/>
          </a:xfrm>
          <a:prstGeom prst="rect">
            <a:avLst/>
          </a:prstGeom>
          <a:noFill/>
        </p:spPr>
        <p:txBody>
          <a:bodyPr wrap="square" rtlCol="0">
            <a:spAutoFit/>
          </a:bodyPr>
          <a:lstStyle/>
          <a:p>
            <a:pPr marL="531813" indent="-531813">
              <a:buFont typeface="Wingdings" panose="05000000000000000000" pitchFamily="2" charset="2"/>
              <a:buChar char="q"/>
            </a:pPr>
            <a:r>
              <a:rPr lang="en-IN" sz="2000" dirty="0">
                <a:latin typeface="Segoe UI" panose="020B0502040204020203" pitchFamily="34" charset="0"/>
                <a:cs typeface="Segoe UI" panose="020B0502040204020203" pitchFamily="34" charset="0"/>
              </a:rPr>
              <a:t>Reduction in Operational Hazards of arranging heavy and complex objects physically </a:t>
            </a:r>
          </a:p>
          <a:p>
            <a:pPr marL="531813" indent="-531813">
              <a:buFont typeface="Wingdings" panose="05000000000000000000" pitchFamily="2" charset="2"/>
              <a:buChar char="q"/>
            </a:pPr>
            <a:endParaRPr lang="en-IN" sz="2000" dirty="0">
              <a:latin typeface="Segoe UI" panose="020B0502040204020203" pitchFamily="34" charset="0"/>
              <a:cs typeface="Segoe UI" panose="020B0502040204020203" pitchFamily="34" charset="0"/>
            </a:endParaRPr>
          </a:p>
          <a:p>
            <a:pPr marL="531813" indent="-531813">
              <a:buFont typeface="Wingdings" panose="05000000000000000000" pitchFamily="2" charset="2"/>
              <a:buChar char="q"/>
            </a:pPr>
            <a:r>
              <a:rPr lang="en-IN" sz="2000" dirty="0">
                <a:latin typeface="Segoe UI" panose="020B0502040204020203" pitchFamily="34" charset="0"/>
                <a:cs typeface="Segoe UI" panose="020B0502040204020203" pitchFamily="34" charset="0"/>
              </a:rPr>
              <a:t>Reduction is Expense by accessing elements virtually yet getting the real feel of ambience</a:t>
            </a:r>
          </a:p>
          <a:p>
            <a:pPr marL="531813" indent="-531813">
              <a:buFont typeface="Wingdings" panose="05000000000000000000" pitchFamily="2" charset="2"/>
              <a:buChar char="q"/>
            </a:pPr>
            <a:endParaRPr lang="en-IN" sz="2000" dirty="0">
              <a:latin typeface="Segoe UI" panose="020B0502040204020203" pitchFamily="34" charset="0"/>
              <a:cs typeface="Segoe UI" panose="020B0502040204020203" pitchFamily="34" charset="0"/>
            </a:endParaRPr>
          </a:p>
          <a:p>
            <a:pPr marL="531813" indent="-531813">
              <a:buFont typeface="Wingdings" panose="05000000000000000000" pitchFamily="2" charset="2"/>
              <a:buChar char="q"/>
            </a:pPr>
            <a:r>
              <a:rPr lang="en-IN" sz="2000" dirty="0">
                <a:latin typeface="Segoe UI" panose="020B0502040204020203" pitchFamily="34" charset="0"/>
                <a:cs typeface="Segoe UI" panose="020B0502040204020203" pitchFamily="34" charset="0"/>
              </a:rPr>
              <a:t>Increased Accuracy and Efficiency by watching the non-existent items</a:t>
            </a:r>
          </a:p>
          <a:p>
            <a:pPr marL="531813" indent="-531813">
              <a:buFont typeface="Wingdings" panose="05000000000000000000" pitchFamily="2" charset="2"/>
              <a:buChar char="q"/>
            </a:pPr>
            <a:endParaRPr lang="en-IN" sz="2000" dirty="0">
              <a:latin typeface="Segoe UI" panose="020B0502040204020203" pitchFamily="34" charset="0"/>
              <a:cs typeface="Segoe UI" panose="020B0502040204020203" pitchFamily="34" charset="0"/>
            </a:endParaRPr>
          </a:p>
          <a:p>
            <a:pPr marL="531813" indent="-531813">
              <a:buFont typeface="Wingdings" panose="05000000000000000000" pitchFamily="2" charset="2"/>
              <a:buChar char="q"/>
            </a:pPr>
            <a:r>
              <a:rPr lang="en-IN" sz="2000" dirty="0">
                <a:latin typeface="Segoe UI" panose="020B0502040204020203" pitchFamily="34" charset="0"/>
                <a:cs typeface="Segoe UI" panose="020B0502040204020203" pitchFamily="34" charset="0"/>
              </a:rPr>
              <a:t>Higher User Adoption through real world feel from virtual objects</a:t>
            </a:r>
          </a:p>
          <a:p>
            <a:pPr marL="531813" indent="-531813">
              <a:buFont typeface="Wingdings" panose="05000000000000000000" pitchFamily="2" charset="2"/>
              <a:buChar char="q"/>
            </a:pPr>
            <a:endParaRPr lang="en-IN" sz="2000" dirty="0">
              <a:latin typeface="Segoe UI" panose="020B0502040204020203" pitchFamily="34" charset="0"/>
              <a:cs typeface="Segoe UI" panose="020B0502040204020203" pitchFamily="34" charset="0"/>
            </a:endParaRPr>
          </a:p>
          <a:p>
            <a:pPr marL="531813" indent="-531813">
              <a:buFont typeface="Wingdings" panose="05000000000000000000" pitchFamily="2" charset="2"/>
              <a:buChar char="q"/>
            </a:pPr>
            <a:r>
              <a:rPr lang="en-IN" sz="2000" dirty="0">
                <a:latin typeface="Segoe UI" panose="020B0502040204020203" pitchFamily="34" charset="0"/>
                <a:cs typeface="Segoe UI" panose="020B0502040204020203" pitchFamily="34" charset="0"/>
              </a:rPr>
              <a:t>Ultra Modern Collaboration with virtual co-presence</a:t>
            </a:r>
          </a:p>
        </p:txBody>
      </p:sp>
    </p:spTree>
    <p:extLst>
      <p:ext uri="{BB962C8B-B14F-4D97-AF65-F5344CB8AC3E}">
        <p14:creationId xmlns:p14="http://schemas.microsoft.com/office/powerpoint/2010/main" val="703918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C32579-0B21-493D-B3BA-1E528C253F40}"/>
              </a:ext>
            </a:extLst>
          </p:cNvPr>
          <p:cNvSpPr txBox="1"/>
          <p:nvPr/>
        </p:nvSpPr>
        <p:spPr>
          <a:xfrm>
            <a:off x="952931" y="72052"/>
            <a:ext cx="2711704" cy="523220"/>
          </a:xfrm>
          <a:prstGeom prst="rect">
            <a:avLst/>
          </a:prstGeom>
          <a:noFill/>
        </p:spPr>
        <p:txBody>
          <a:bodyPr wrap="none" rtlCol="0">
            <a:spAutoFit/>
          </a:bodyPr>
          <a:lstStyle/>
          <a:p>
            <a:pPr algn="l"/>
            <a:r>
              <a:rPr lang="en-IN" sz="2800" b="1" dirty="0">
                <a:solidFill>
                  <a:schemeClr val="bg1"/>
                </a:solidFill>
                <a:effectLst>
                  <a:glow rad="228600">
                    <a:schemeClr val="accent4">
                      <a:satMod val="175000"/>
                      <a:alpha val="40000"/>
                    </a:schemeClr>
                  </a:glow>
                </a:effectLst>
                <a:latin typeface="Segoe UI" panose="020B0502040204020203" pitchFamily="34" charset="0"/>
                <a:cs typeface="Segoe UI" panose="020B0502040204020203" pitchFamily="34" charset="0"/>
              </a:rPr>
              <a:t>Success Stories</a:t>
            </a:r>
          </a:p>
        </p:txBody>
      </p:sp>
    </p:spTree>
    <p:extLst>
      <p:ext uri="{BB962C8B-B14F-4D97-AF65-F5344CB8AC3E}">
        <p14:creationId xmlns:p14="http://schemas.microsoft.com/office/powerpoint/2010/main" val="2140222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C0CBC3-A506-404F-B763-9CB46BFC9FBE}"/>
              </a:ext>
            </a:extLst>
          </p:cNvPr>
          <p:cNvSpPr txBox="1"/>
          <p:nvPr/>
        </p:nvSpPr>
        <p:spPr>
          <a:xfrm>
            <a:off x="7793487" y="510988"/>
            <a:ext cx="4206601" cy="1077218"/>
          </a:xfrm>
          <a:prstGeom prst="rect">
            <a:avLst/>
          </a:prstGeom>
          <a:noFill/>
        </p:spPr>
        <p:txBody>
          <a:bodyPr wrap="none" rtlCol="0">
            <a:spAutoFit/>
          </a:bodyPr>
          <a:lstStyle/>
          <a:p>
            <a:r>
              <a:rPr lang="en-IN" sz="6400" b="1" dirty="0">
                <a:solidFill>
                  <a:schemeClr val="bg1"/>
                </a:solidFill>
                <a:latin typeface="Segoe UI" panose="020B0502040204020203" pitchFamily="34" charset="0"/>
                <a:cs typeface="Segoe UI" panose="020B0502040204020203" pitchFamily="34" charset="0"/>
              </a:rPr>
              <a:t>Thank You</a:t>
            </a:r>
          </a:p>
        </p:txBody>
      </p:sp>
    </p:spTree>
    <p:extLst>
      <p:ext uri="{BB962C8B-B14F-4D97-AF65-F5344CB8AC3E}">
        <p14:creationId xmlns:p14="http://schemas.microsoft.com/office/powerpoint/2010/main" val="1775220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1D49271-FED7-40A8-95D4-A3918C17B994}"/>
              </a:ext>
            </a:extLst>
          </p:cNvPr>
          <p:cNvGrpSpPr/>
          <p:nvPr/>
        </p:nvGrpSpPr>
        <p:grpSpPr>
          <a:xfrm>
            <a:off x="9238406" y="630409"/>
            <a:ext cx="2511189" cy="1822886"/>
            <a:chOff x="941696" y="1705974"/>
            <a:chExt cx="2511189" cy="1822886"/>
          </a:xfrm>
        </p:grpSpPr>
        <p:pic>
          <p:nvPicPr>
            <p:cNvPr id="6" name="Picture 22" descr="Image result for set the context">
              <a:extLst>
                <a:ext uri="{FF2B5EF4-FFF2-40B4-BE49-F238E27FC236}">
                  <a16:creationId xmlns:a16="http://schemas.microsoft.com/office/drawing/2014/main" id="{C8029DF6-B64F-44B9-B3FE-99F9A2D5B1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697" y="1717290"/>
              <a:ext cx="2511188" cy="150375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3897FA9-BE0C-4EC0-B000-66442997A1EC}"/>
                </a:ext>
              </a:extLst>
            </p:cNvPr>
            <p:cNvSpPr/>
            <p:nvPr/>
          </p:nvSpPr>
          <p:spPr>
            <a:xfrm>
              <a:off x="955343" y="2908661"/>
              <a:ext cx="2497542" cy="620199"/>
            </a:xfrm>
            <a:prstGeom prst="rect">
              <a:avLst/>
            </a:prstGeom>
            <a:solidFill>
              <a:srgbClr val="127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latin typeface="Segoe UI" panose="020B0502040204020203" pitchFamily="34" charset="0"/>
                  <a:cs typeface="Segoe UI" panose="020B0502040204020203" pitchFamily="34" charset="0"/>
                </a:rPr>
                <a:t>Context</a:t>
              </a:r>
            </a:p>
          </p:txBody>
        </p:sp>
        <p:sp>
          <p:nvSpPr>
            <p:cNvPr id="8" name="Rectangle 7">
              <a:extLst>
                <a:ext uri="{FF2B5EF4-FFF2-40B4-BE49-F238E27FC236}">
                  <a16:creationId xmlns:a16="http://schemas.microsoft.com/office/drawing/2014/main" id="{36191DC4-B079-42BD-B836-9A2FDDDE265F}"/>
                </a:ext>
              </a:extLst>
            </p:cNvPr>
            <p:cNvSpPr/>
            <p:nvPr/>
          </p:nvSpPr>
          <p:spPr>
            <a:xfrm>
              <a:off x="941696" y="1705974"/>
              <a:ext cx="2511188" cy="1815152"/>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 name="Rectangle 1">
            <a:extLst>
              <a:ext uri="{FF2B5EF4-FFF2-40B4-BE49-F238E27FC236}">
                <a16:creationId xmlns:a16="http://schemas.microsoft.com/office/drawing/2014/main" id="{5E63C645-3DE7-489B-A979-1DA27FE9DA94}"/>
              </a:ext>
            </a:extLst>
          </p:cNvPr>
          <p:cNvSpPr/>
          <p:nvPr/>
        </p:nvSpPr>
        <p:spPr>
          <a:xfrm>
            <a:off x="9449946" y="2548831"/>
            <a:ext cx="2142699" cy="784830"/>
          </a:xfrm>
          <a:prstGeom prst="rect">
            <a:avLst/>
          </a:prstGeom>
        </p:spPr>
        <p:txBody>
          <a:bodyPr wrap="square">
            <a:spAutoFit/>
          </a:bodyPr>
          <a:lstStyle/>
          <a:p>
            <a:pPr algn="ctr"/>
            <a:r>
              <a:rPr lang="en-US" sz="1500" b="1" dirty="0">
                <a:solidFill>
                  <a:srgbClr val="002060"/>
                </a:solidFill>
                <a:latin typeface="Segoe UI" panose="020B0502040204020203" pitchFamily="34" charset="0"/>
                <a:cs typeface="Segoe UI" panose="020B0502040204020203" pitchFamily="34" charset="0"/>
              </a:rPr>
              <a:t>Background</a:t>
            </a:r>
          </a:p>
          <a:p>
            <a:pPr algn="ctr"/>
            <a:r>
              <a:rPr lang="en-US" sz="1500" b="1" dirty="0">
                <a:solidFill>
                  <a:srgbClr val="002060"/>
                </a:solidFill>
                <a:latin typeface="Segoe UI" panose="020B0502040204020203" pitchFamily="34" charset="0"/>
                <a:cs typeface="Segoe UI" panose="020B0502040204020203" pitchFamily="34" charset="0"/>
              </a:rPr>
              <a:t>Trends</a:t>
            </a:r>
          </a:p>
          <a:p>
            <a:pPr algn="ctr"/>
            <a:r>
              <a:rPr lang="en-US" sz="1500" b="1" dirty="0">
                <a:solidFill>
                  <a:srgbClr val="002060"/>
                </a:solidFill>
                <a:latin typeface="Segoe UI" panose="020B0502040204020203" pitchFamily="34" charset="0"/>
                <a:cs typeface="Segoe UI" panose="020B0502040204020203" pitchFamily="34" charset="0"/>
              </a:rPr>
              <a:t>Business Areas</a:t>
            </a:r>
            <a:endParaRPr lang="en-IN" sz="1500" b="1" dirty="0">
              <a:solidFill>
                <a:srgbClr val="002060"/>
              </a:solidFill>
            </a:endParaRPr>
          </a:p>
        </p:txBody>
      </p:sp>
    </p:spTree>
    <p:extLst>
      <p:ext uri="{BB962C8B-B14F-4D97-AF65-F5344CB8AC3E}">
        <p14:creationId xmlns:p14="http://schemas.microsoft.com/office/powerpoint/2010/main" val="570753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2273907-E18C-465C-8783-A3CE480F6835}"/>
              </a:ext>
            </a:extLst>
          </p:cNvPr>
          <p:cNvSpPr txBox="1"/>
          <p:nvPr/>
        </p:nvSpPr>
        <p:spPr>
          <a:xfrm>
            <a:off x="952931" y="72052"/>
            <a:ext cx="2220416" cy="523220"/>
          </a:xfrm>
          <a:prstGeom prst="rect">
            <a:avLst/>
          </a:prstGeom>
          <a:noFill/>
        </p:spPr>
        <p:txBody>
          <a:bodyPr wrap="none" rtlCol="0">
            <a:spAutoFit/>
          </a:bodyPr>
          <a:lstStyle/>
          <a:p>
            <a:pPr algn="l"/>
            <a:r>
              <a:rPr lang="en-IN" sz="2800" b="1" dirty="0">
                <a:solidFill>
                  <a:schemeClr val="bg1"/>
                </a:solidFill>
                <a:effectLst>
                  <a:glow rad="228600">
                    <a:schemeClr val="accent4">
                      <a:satMod val="175000"/>
                      <a:alpha val="40000"/>
                    </a:schemeClr>
                  </a:glow>
                </a:effectLst>
                <a:latin typeface="Segoe UI" panose="020B0502040204020203" pitchFamily="34" charset="0"/>
                <a:cs typeface="Segoe UI" panose="020B0502040204020203" pitchFamily="34" charset="0"/>
              </a:rPr>
              <a:t>Background</a:t>
            </a:r>
          </a:p>
        </p:txBody>
      </p:sp>
      <p:sp>
        <p:nvSpPr>
          <p:cNvPr id="2" name="TextBox 1">
            <a:extLst>
              <a:ext uri="{FF2B5EF4-FFF2-40B4-BE49-F238E27FC236}">
                <a16:creationId xmlns:a16="http://schemas.microsoft.com/office/drawing/2014/main" id="{A0C56465-0B13-4402-AB44-4D2DA353E2F5}"/>
              </a:ext>
            </a:extLst>
          </p:cNvPr>
          <p:cNvSpPr txBox="1"/>
          <p:nvPr/>
        </p:nvSpPr>
        <p:spPr>
          <a:xfrm>
            <a:off x="4189864" y="1169159"/>
            <a:ext cx="7069540" cy="4985980"/>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About Mixed Reality</a:t>
            </a:r>
          </a:p>
          <a:p>
            <a:pPr marL="285750" indent="-285750">
              <a:buFont typeface="Wingdings" panose="05000000000000000000" pitchFamily="2" charset="2"/>
              <a:buChar char="q"/>
            </a:pPr>
            <a:endParaRPr lang="en-US" sz="1600" dirty="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q"/>
            </a:pPr>
            <a:r>
              <a:rPr lang="en-US" sz="1400" dirty="0">
                <a:latin typeface="Segoe UI" panose="020B0502040204020203" pitchFamily="34" charset="0"/>
                <a:cs typeface="Segoe UI" panose="020B0502040204020203" pitchFamily="34" charset="0"/>
              </a:rPr>
              <a:t>Mixed reality is the result of blending the physical world with the digital world, a new evolution in human, computer and environment interaction unlocking possibilities that were restricted to our imagination only so far.</a:t>
            </a:r>
          </a:p>
          <a:p>
            <a:pPr marL="285750" indent="-285750">
              <a:buFont typeface="Wingdings" panose="05000000000000000000" pitchFamily="2" charset="2"/>
              <a:buChar char="q"/>
            </a:pPr>
            <a:endParaRPr lang="en-US" sz="1400" dirty="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q"/>
            </a:pPr>
            <a:r>
              <a:rPr lang="en-US" sz="1400" dirty="0">
                <a:latin typeface="Segoe UI" panose="020B0502040204020203" pitchFamily="34" charset="0"/>
                <a:cs typeface="Segoe UI" panose="020B0502040204020203" pitchFamily="34" charset="0"/>
              </a:rPr>
              <a:t>An application of Mixed Reality goes beyond displays and includes spatial sound, environmental input, location etc. Combination of computer processing, human input and environmental input set the opportunity of creating a true Mixed Reality Experience.</a:t>
            </a:r>
          </a:p>
          <a:p>
            <a:pPr marL="285750" indent="-285750">
              <a:buFont typeface="Wingdings" panose="05000000000000000000" pitchFamily="2" charset="2"/>
              <a:buChar char="q"/>
            </a:pPr>
            <a:endParaRPr lang="en-US" sz="1400" dirty="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q"/>
            </a:pPr>
            <a:r>
              <a:rPr lang="en-US" sz="1400" dirty="0">
                <a:latin typeface="Segoe UI" panose="020B0502040204020203" pitchFamily="34" charset="0"/>
                <a:cs typeface="Segoe UI" panose="020B0502040204020203" pitchFamily="34" charset="0"/>
              </a:rPr>
              <a:t>Works using the medium of Holograms, objects made of light and sound that appear in the world around, just as if they were real objects. Holograms respond to user’s gaze, gestures and voice commands and can interact with real-world surfaces around the user. With holograms, one can create digital objects that are part of real world.</a:t>
            </a:r>
          </a:p>
          <a:p>
            <a:pPr marL="285750" indent="-285750">
              <a:buFont typeface="Wingdings" panose="05000000000000000000" pitchFamily="2" charset="2"/>
              <a:buChar char="q"/>
            </a:pPr>
            <a:endParaRPr lang="en-US" sz="1400" dirty="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q"/>
            </a:pPr>
            <a:endParaRPr lang="en-US" sz="1400"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About the Device </a:t>
            </a:r>
          </a:p>
          <a:p>
            <a:endParaRPr lang="en-US" sz="1400" dirty="0">
              <a:latin typeface="Segoe UI" panose="020B0502040204020203" pitchFamily="34" charset="0"/>
              <a:cs typeface="Segoe UI" panose="020B0502040204020203" pitchFamily="34" charset="0"/>
            </a:endParaRPr>
          </a:p>
          <a:p>
            <a:r>
              <a:rPr lang="en-US" sz="1400" b="1" dirty="0">
                <a:solidFill>
                  <a:srgbClr val="0070C0"/>
                </a:solidFill>
                <a:latin typeface="Segoe UI" panose="020B0502040204020203" pitchFamily="34" charset="0"/>
                <a:cs typeface="Segoe UI" panose="020B0502040204020203" pitchFamily="34" charset="0"/>
              </a:rPr>
              <a:t>Microsoft HoloLens </a:t>
            </a:r>
            <a:r>
              <a:rPr lang="en-US" sz="1400" dirty="0">
                <a:latin typeface="Segoe UI" panose="020B0502040204020203" pitchFamily="34" charset="0"/>
                <a:cs typeface="Segoe UI" panose="020B0502040204020203" pitchFamily="34" charset="0"/>
              </a:rPr>
              <a:t>enabled user to visualize and work with digital contents and objects as part of real world through Holograms bringing mixed reality promises to live. </a:t>
            </a:r>
          </a:p>
        </p:txBody>
      </p:sp>
      <p:pic>
        <p:nvPicPr>
          <p:cNvPr id="2050" name="Picture 2" descr="Venn diagram showing interactions between computers, humans and environments">
            <a:extLst>
              <a:ext uri="{FF2B5EF4-FFF2-40B4-BE49-F238E27FC236}">
                <a16:creationId xmlns:a16="http://schemas.microsoft.com/office/drawing/2014/main" id="{09CE906B-823E-4DDD-8DEA-559E6477F6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099" y="1024981"/>
            <a:ext cx="2934270" cy="293427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a:extLst>
              <a:ext uri="{FF2B5EF4-FFF2-40B4-BE49-F238E27FC236}">
                <a16:creationId xmlns:a16="http://schemas.microsoft.com/office/drawing/2014/main" id="{442DD83E-929A-405D-8BBD-29088C3D7E38}"/>
              </a:ext>
            </a:extLst>
          </p:cNvPr>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12297" t="7863" r="11817" b="13363"/>
          <a:stretch/>
        </p:blipFill>
        <p:spPr bwMode="auto">
          <a:xfrm>
            <a:off x="1009930" y="4790364"/>
            <a:ext cx="2947917" cy="146031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EFD30B3-6F75-438E-994C-3DEE92DB3258}"/>
              </a:ext>
            </a:extLst>
          </p:cNvPr>
          <p:cNvSpPr/>
          <p:nvPr/>
        </p:nvSpPr>
        <p:spPr>
          <a:xfrm>
            <a:off x="10193311" y="198644"/>
            <a:ext cx="762388" cy="369332"/>
          </a:xfrm>
          <a:prstGeom prst="rect">
            <a:avLst/>
          </a:prstGeom>
        </p:spPr>
        <p:txBody>
          <a:bodyPr wrap="none">
            <a:spAutoFit/>
          </a:bodyPr>
          <a:lstStyle/>
          <a:p>
            <a:pPr algn="r"/>
            <a:r>
              <a:rPr lang="en-US" i="1" dirty="0">
                <a:solidFill>
                  <a:schemeClr val="bg1"/>
                </a:solidFill>
                <a:effectLst>
                  <a:glow rad="228600">
                    <a:schemeClr val="accent1">
                      <a:satMod val="175000"/>
                      <a:alpha val="40000"/>
                    </a:schemeClr>
                  </a:glow>
                </a:effectLst>
                <a:latin typeface="Segoe UI" panose="020B0502040204020203" pitchFamily="34" charset="0"/>
                <a:cs typeface="Segoe UI" panose="020B0502040204020203" pitchFamily="34" charset="0"/>
              </a:rPr>
              <a:t>1 of 2</a:t>
            </a:r>
            <a:endParaRPr lang="en-IN" i="1" dirty="0">
              <a:solidFill>
                <a:schemeClr val="bg1"/>
              </a:solidFill>
              <a:effectLst>
                <a:glow rad="228600">
                  <a:schemeClr val="accent1">
                    <a:satMod val="175000"/>
                    <a:alpha val="40000"/>
                  </a:schemeClr>
                </a:glow>
              </a:effectLst>
            </a:endParaRPr>
          </a:p>
        </p:txBody>
      </p:sp>
    </p:spTree>
    <p:extLst>
      <p:ext uri="{BB962C8B-B14F-4D97-AF65-F5344CB8AC3E}">
        <p14:creationId xmlns:p14="http://schemas.microsoft.com/office/powerpoint/2010/main" val="213969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A9088B-9B91-4B2B-9C51-E31FFA32D539}"/>
              </a:ext>
            </a:extLst>
          </p:cNvPr>
          <p:cNvSpPr txBox="1"/>
          <p:nvPr/>
        </p:nvSpPr>
        <p:spPr>
          <a:xfrm>
            <a:off x="952931" y="72052"/>
            <a:ext cx="2220416" cy="523220"/>
          </a:xfrm>
          <a:prstGeom prst="rect">
            <a:avLst/>
          </a:prstGeom>
          <a:noFill/>
        </p:spPr>
        <p:txBody>
          <a:bodyPr wrap="none" rtlCol="0">
            <a:spAutoFit/>
          </a:bodyPr>
          <a:lstStyle/>
          <a:p>
            <a:pPr algn="l"/>
            <a:r>
              <a:rPr lang="en-IN" sz="2800" b="1" dirty="0">
                <a:solidFill>
                  <a:schemeClr val="bg1"/>
                </a:solidFill>
                <a:effectLst>
                  <a:glow rad="228600">
                    <a:schemeClr val="accent4">
                      <a:satMod val="175000"/>
                      <a:alpha val="40000"/>
                    </a:schemeClr>
                  </a:glow>
                </a:effectLst>
                <a:latin typeface="Segoe UI" panose="020B0502040204020203" pitchFamily="34" charset="0"/>
                <a:cs typeface="Segoe UI" panose="020B0502040204020203" pitchFamily="34" charset="0"/>
              </a:rPr>
              <a:t>Background</a:t>
            </a:r>
          </a:p>
        </p:txBody>
      </p:sp>
      <p:sp>
        <p:nvSpPr>
          <p:cNvPr id="4" name="Rectangle 3">
            <a:extLst>
              <a:ext uri="{FF2B5EF4-FFF2-40B4-BE49-F238E27FC236}">
                <a16:creationId xmlns:a16="http://schemas.microsoft.com/office/drawing/2014/main" id="{70EED998-43AD-4DB8-9CF3-439875C32097}"/>
              </a:ext>
            </a:extLst>
          </p:cNvPr>
          <p:cNvSpPr/>
          <p:nvPr/>
        </p:nvSpPr>
        <p:spPr>
          <a:xfrm>
            <a:off x="10193311" y="198644"/>
            <a:ext cx="762388" cy="369332"/>
          </a:xfrm>
          <a:prstGeom prst="rect">
            <a:avLst/>
          </a:prstGeom>
        </p:spPr>
        <p:txBody>
          <a:bodyPr wrap="none">
            <a:spAutoFit/>
          </a:bodyPr>
          <a:lstStyle/>
          <a:p>
            <a:pPr algn="r"/>
            <a:r>
              <a:rPr lang="en-US" i="1" dirty="0">
                <a:solidFill>
                  <a:schemeClr val="bg1"/>
                </a:solidFill>
                <a:effectLst>
                  <a:glow rad="228600">
                    <a:schemeClr val="accent1">
                      <a:satMod val="175000"/>
                      <a:alpha val="40000"/>
                    </a:schemeClr>
                  </a:glow>
                </a:effectLst>
                <a:latin typeface="Segoe UI" panose="020B0502040204020203" pitchFamily="34" charset="0"/>
                <a:cs typeface="Segoe UI" panose="020B0502040204020203" pitchFamily="34" charset="0"/>
              </a:rPr>
              <a:t>2 of 2</a:t>
            </a:r>
            <a:endParaRPr lang="en-IN" i="1" dirty="0">
              <a:solidFill>
                <a:schemeClr val="bg1"/>
              </a:solidFill>
              <a:effectLst>
                <a:glow rad="228600">
                  <a:schemeClr val="accent1">
                    <a:satMod val="175000"/>
                    <a:alpha val="40000"/>
                  </a:schemeClr>
                </a:glow>
              </a:effectLst>
            </a:endParaRPr>
          </a:p>
        </p:txBody>
      </p:sp>
      <p:pic>
        <p:nvPicPr>
          <p:cNvPr id="5" name="Picture 4" descr="The mixed reality spectrum">
            <a:extLst>
              <a:ext uri="{FF2B5EF4-FFF2-40B4-BE49-F238E27FC236}">
                <a16:creationId xmlns:a16="http://schemas.microsoft.com/office/drawing/2014/main" id="{F7E30273-2DCF-47D4-BB35-BEA2D37E2B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962"/>
          <a:stretch/>
        </p:blipFill>
        <p:spPr bwMode="auto">
          <a:xfrm>
            <a:off x="717745" y="1337901"/>
            <a:ext cx="5238750" cy="127606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Device types in the mixed reality spectrum">
            <a:extLst>
              <a:ext uri="{FF2B5EF4-FFF2-40B4-BE49-F238E27FC236}">
                <a16:creationId xmlns:a16="http://schemas.microsoft.com/office/drawing/2014/main" id="{0B8D3D00-FE2D-4017-8F57-2D1202A913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609"/>
          <a:stretch/>
        </p:blipFill>
        <p:spPr bwMode="auto">
          <a:xfrm>
            <a:off x="717745" y="3152696"/>
            <a:ext cx="5238750" cy="73002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Where devices lay on the mixed reality spectrum">
            <a:extLst>
              <a:ext uri="{FF2B5EF4-FFF2-40B4-BE49-F238E27FC236}">
                <a16:creationId xmlns:a16="http://schemas.microsoft.com/office/drawing/2014/main" id="{3568EF20-B5E0-4D6B-9457-7DAB4992EF1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9576"/>
          <a:stretch/>
        </p:blipFill>
        <p:spPr bwMode="auto">
          <a:xfrm>
            <a:off x="717745" y="4604336"/>
            <a:ext cx="5238750" cy="7647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1D36E1D-E0C9-4D9E-B504-8CA3AC8233EC}"/>
              </a:ext>
            </a:extLst>
          </p:cNvPr>
          <p:cNvSpPr txBox="1"/>
          <p:nvPr/>
        </p:nvSpPr>
        <p:spPr>
          <a:xfrm>
            <a:off x="6217919" y="1206977"/>
            <a:ext cx="5345723" cy="4616648"/>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How MR is different from AR and VR</a:t>
            </a:r>
          </a:p>
          <a:p>
            <a:pPr marL="285750" indent="-285750">
              <a:buFont typeface="Wingdings" panose="05000000000000000000" pitchFamily="2" charset="2"/>
              <a:buChar char="q"/>
            </a:pPr>
            <a:endParaRPr lang="en-US" sz="1600" dirty="0">
              <a:latin typeface="Segoe UI" panose="020B0502040204020203" pitchFamily="34" charset="0"/>
              <a:cs typeface="Segoe UI" panose="020B0502040204020203" pitchFamily="34" charset="0"/>
            </a:endParaRPr>
          </a:p>
          <a:p>
            <a:r>
              <a:rPr lang="en-US" sz="1400" dirty="0">
                <a:solidFill>
                  <a:srgbClr val="009AD0"/>
                </a:solidFill>
                <a:latin typeface="Segoe UI" panose="020B0502040204020203" pitchFamily="34" charset="0"/>
                <a:cs typeface="Segoe UI" panose="020B0502040204020203" pitchFamily="34" charset="0"/>
              </a:rPr>
              <a:t>Augmented Reality (AR)</a:t>
            </a:r>
            <a:r>
              <a:rPr lang="en-US" sz="1400" dirty="0">
                <a:latin typeface="Segoe UI" panose="020B0502040204020203" pitchFamily="34" charset="0"/>
                <a:cs typeface="Segoe UI" panose="020B0502040204020203" pitchFamily="34" charset="0"/>
              </a:rPr>
              <a:t> is an overlay of Digital Content on the Real World, </a:t>
            </a:r>
            <a:r>
              <a:rPr lang="en-US" sz="1400" dirty="0">
                <a:solidFill>
                  <a:srgbClr val="009AD0"/>
                </a:solidFill>
                <a:latin typeface="Segoe UI" panose="020B0502040204020203" pitchFamily="34" charset="0"/>
                <a:cs typeface="Segoe UI" panose="020B0502040204020203" pitchFamily="34" charset="0"/>
              </a:rPr>
              <a:t>Virtual Reality (VR) </a:t>
            </a:r>
            <a:r>
              <a:rPr lang="en-US" sz="1400" dirty="0">
                <a:latin typeface="Segoe UI" panose="020B0502040204020203" pitchFamily="34" charset="0"/>
                <a:cs typeface="Segoe UI" panose="020B0502040204020203" pitchFamily="34" charset="0"/>
              </a:rPr>
              <a:t>is a completely Digital Environment that fully replaces the Real World and </a:t>
            </a:r>
            <a:r>
              <a:rPr lang="en-US" sz="1400" dirty="0">
                <a:solidFill>
                  <a:srgbClr val="009AD0"/>
                </a:solidFill>
                <a:latin typeface="Segoe UI" panose="020B0502040204020203" pitchFamily="34" charset="0"/>
                <a:cs typeface="Segoe UI" panose="020B0502040204020203" pitchFamily="34" charset="0"/>
              </a:rPr>
              <a:t>Mixed Reality (MR) </a:t>
            </a:r>
            <a:r>
              <a:rPr lang="en-US" sz="1400" dirty="0">
                <a:latin typeface="Segoe UI" panose="020B0502040204020203" pitchFamily="34" charset="0"/>
                <a:cs typeface="Segoe UI" panose="020B0502040204020203" pitchFamily="34" charset="0"/>
              </a:rPr>
              <a:t>is when Virtual Environment is not just overlaid on Real World but it is anchored to interacts with that. </a:t>
            </a:r>
            <a:r>
              <a:rPr lang="en-US" sz="1400" dirty="0">
                <a:solidFill>
                  <a:srgbClr val="C00000"/>
                </a:solidFill>
                <a:latin typeface="Segoe UI" panose="020B0502040204020203" pitchFamily="34" charset="0"/>
                <a:cs typeface="Segoe UI" panose="020B0502040204020203" pitchFamily="34" charset="0"/>
              </a:rPr>
              <a:t>AR and VR remains at two ends of MR Spectrum while being more towards the middle of the spectrum ensures better MR experience.</a:t>
            </a:r>
          </a:p>
          <a:p>
            <a:endParaRPr lang="en-US" sz="1400" dirty="0">
              <a:latin typeface="Segoe UI" panose="020B0502040204020203" pitchFamily="34" charset="0"/>
              <a:cs typeface="Segoe UI" panose="020B0502040204020203" pitchFamily="34" charset="0"/>
            </a:endParaRPr>
          </a:p>
          <a:p>
            <a:endParaRPr lang="en-US" sz="1400"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Why to use Holograms for MR Implementation</a:t>
            </a:r>
          </a:p>
          <a:p>
            <a:endParaRPr lang="en-US" b="1" dirty="0">
              <a:latin typeface="Segoe UI" panose="020B0502040204020203" pitchFamily="34" charset="0"/>
              <a:cs typeface="Segoe UI" panose="020B0502040204020203" pitchFamily="34" charset="0"/>
            </a:endParaRPr>
          </a:p>
          <a:p>
            <a:r>
              <a:rPr lang="en-US" sz="1400" dirty="0">
                <a:latin typeface="Segoe UI" panose="020B0502040204020203" pitchFamily="34" charset="0"/>
                <a:cs typeface="Segoe UI" panose="020B0502040204020203" pitchFamily="34" charset="0"/>
              </a:rPr>
              <a:t>Holograms places Digital Content in Real World as if it were really there, while just Immersion just creates the Sense of Presence by hiding the Physical World and replacing that with Digital Experience. Hence Hologram based MR implementation generate better experience in terms of experiencing the Virtual amidst Real. That is why </a:t>
            </a:r>
            <a:r>
              <a:rPr lang="en-US" sz="1400" b="1" dirty="0">
                <a:solidFill>
                  <a:srgbClr val="009AD0"/>
                </a:solidFill>
                <a:latin typeface="Segoe UI" panose="020B0502040204020203" pitchFamily="34" charset="0"/>
                <a:cs typeface="Segoe UI" panose="020B0502040204020203" pitchFamily="34" charset="0"/>
              </a:rPr>
              <a:t>HoloLens</a:t>
            </a:r>
            <a:r>
              <a:rPr lang="en-US" sz="1400" dirty="0">
                <a:latin typeface="Segoe UI" panose="020B0502040204020203" pitchFamily="34" charset="0"/>
                <a:cs typeface="Segoe UI" panose="020B0502040204020203" pitchFamily="34" charset="0"/>
              </a:rPr>
              <a:t> is the leading Device for Mixed Reality Implementation.</a:t>
            </a:r>
          </a:p>
        </p:txBody>
      </p:sp>
    </p:spTree>
    <p:extLst>
      <p:ext uri="{BB962C8B-B14F-4D97-AF65-F5344CB8AC3E}">
        <p14:creationId xmlns:p14="http://schemas.microsoft.com/office/powerpoint/2010/main" val="858992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097F1F-B8A5-4D09-8FD5-3B0EA9AC1022}"/>
              </a:ext>
            </a:extLst>
          </p:cNvPr>
          <p:cNvSpPr txBox="1"/>
          <p:nvPr/>
        </p:nvSpPr>
        <p:spPr>
          <a:xfrm>
            <a:off x="952931" y="72052"/>
            <a:ext cx="1302408" cy="523220"/>
          </a:xfrm>
          <a:prstGeom prst="rect">
            <a:avLst/>
          </a:prstGeom>
          <a:noFill/>
        </p:spPr>
        <p:txBody>
          <a:bodyPr wrap="none" rtlCol="0">
            <a:spAutoFit/>
          </a:bodyPr>
          <a:lstStyle/>
          <a:p>
            <a:pPr algn="l"/>
            <a:r>
              <a:rPr lang="en-IN" sz="2800" b="1" dirty="0">
                <a:solidFill>
                  <a:schemeClr val="bg1"/>
                </a:solidFill>
                <a:effectLst>
                  <a:glow rad="228600">
                    <a:schemeClr val="accent4">
                      <a:satMod val="175000"/>
                      <a:alpha val="40000"/>
                    </a:schemeClr>
                  </a:glow>
                </a:effectLst>
                <a:latin typeface="Segoe UI" panose="020B0502040204020203" pitchFamily="34" charset="0"/>
                <a:cs typeface="Segoe UI" panose="020B0502040204020203" pitchFamily="34" charset="0"/>
              </a:rPr>
              <a:t>Trends</a:t>
            </a:r>
          </a:p>
        </p:txBody>
      </p:sp>
      <p:pic>
        <p:nvPicPr>
          <p:cNvPr id="5122" name="Picture 2" descr="http://www.creativeconstruction.de/wp-content/uploads/2017/12/VR-printing-investment-by-industry-3_PwC-659x1024.png">
            <a:extLst>
              <a:ext uri="{FF2B5EF4-FFF2-40B4-BE49-F238E27FC236}">
                <a16:creationId xmlns:a16="http://schemas.microsoft.com/office/drawing/2014/main" id="{CAEF7FB6-C8E6-47FF-AB3A-D0D04D802E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309" b="13035"/>
          <a:stretch/>
        </p:blipFill>
        <p:spPr bwMode="auto">
          <a:xfrm>
            <a:off x="600265" y="1501253"/>
            <a:ext cx="4413250" cy="47084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35663F8-5CF0-43D1-A025-2C1BA49C1E17}"/>
              </a:ext>
            </a:extLst>
          </p:cNvPr>
          <p:cNvSpPr/>
          <p:nvPr/>
        </p:nvSpPr>
        <p:spPr>
          <a:xfrm>
            <a:off x="518377" y="959132"/>
            <a:ext cx="4482317" cy="323165"/>
          </a:xfrm>
          <a:prstGeom prst="rect">
            <a:avLst/>
          </a:prstGeom>
        </p:spPr>
        <p:txBody>
          <a:bodyPr wrap="none">
            <a:spAutoFit/>
          </a:bodyPr>
          <a:lstStyle/>
          <a:p>
            <a:r>
              <a:rPr lang="en-US" sz="1500" b="1" dirty="0">
                <a:latin typeface="Segoe UI" panose="020B0502040204020203" pitchFamily="34" charset="0"/>
                <a:cs typeface="Segoe UI" panose="020B0502040204020203" pitchFamily="34" charset="0"/>
              </a:rPr>
              <a:t>Industry wise Technology Spend Fraction in MR</a:t>
            </a:r>
          </a:p>
        </p:txBody>
      </p:sp>
      <p:pic>
        <p:nvPicPr>
          <p:cNvPr id="5" name="Picture 4">
            <a:extLst>
              <a:ext uri="{FF2B5EF4-FFF2-40B4-BE49-F238E27FC236}">
                <a16:creationId xmlns:a16="http://schemas.microsoft.com/office/drawing/2014/main" id="{381D0D91-00C6-4A78-8287-B406CD08771A}"/>
              </a:ext>
            </a:extLst>
          </p:cNvPr>
          <p:cNvPicPr>
            <a:picLocks noChangeAspect="1"/>
          </p:cNvPicPr>
          <p:nvPr/>
        </p:nvPicPr>
        <p:blipFill rotWithShape="1">
          <a:blip r:embed="rId3"/>
          <a:srcRect l="41790"/>
          <a:stretch/>
        </p:blipFill>
        <p:spPr>
          <a:xfrm>
            <a:off x="6026886" y="1282297"/>
            <a:ext cx="4861507" cy="3010883"/>
          </a:xfrm>
          <a:prstGeom prst="rect">
            <a:avLst/>
          </a:prstGeom>
        </p:spPr>
      </p:pic>
      <p:pic>
        <p:nvPicPr>
          <p:cNvPr id="7" name="Picture 6">
            <a:extLst>
              <a:ext uri="{FF2B5EF4-FFF2-40B4-BE49-F238E27FC236}">
                <a16:creationId xmlns:a16="http://schemas.microsoft.com/office/drawing/2014/main" id="{E591B8DA-5B47-4B68-A4AC-580CE5589FEB}"/>
              </a:ext>
            </a:extLst>
          </p:cNvPr>
          <p:cNvPicPr>
            <a:picLocks noChangeAspect="1"/>
          </p:cNvPicPr>
          <p:nvPr/>
        </p:nvPicPr>
        <p:blipFill rotWithShape="1">
          <a:blip r:embed="rId3">
            <a:clrChange>
              <a:clrFrom>
                <a:srgbClr val="FFFFFF"/>
              </a:clrFrom>
              <a:clrTo>
                <a:srgbClr val="FFFFFF">
                  <a:alpha val="0"/>
                </a:srgbClr>
              </a:clrTo>
            </a:clrChange>
          </a:blip>
          <a:srcRect r="60072" b="12323"/>
          <a:stretch/>
        </p:blipFill>
        <p:spPr>
          <a:xfrm>
            <a:off x="5478353" y="3773143"/>
            <a:ext cx="3384293" cy="2679105"/>
          </a:xfrm>
          <a:prstGeom prst="rect">
            <a:avLst/>
          </a:prstGeom>
        </p:spPr>
      </p:pic>
      <p:pic>
        <p:nvPicPr>
          <p:cNvPr id="8" name="Picture 7">
            <a:extLst>
              <a:ext uri="{FF2B5EF4-FFF2-40B4-BE49-F238E27FC236}">
                <a16:creationId xmlns:a16="http://schemas.microsoft.com/office/drawing/2014/main" id="{DFF423BC-C213-4B06-8DED-AF610339B45A}"/>
              </a:ext>
            </a:extLst>
          </p:cNvPr>
          <p:cNvPicPr>
            <a:picLocks noChangeAspect="1"/>
          </p:cNvPicPr>
          <p:nvPr/>
        </p:nvPicPr>
        <p:blipFill rotWithShape="1">
          <a:blip r:embed="rId3">
            <a:clrChange>
              <a:clrFrom>
                <a:srgbClr val="FFFFFF"/>
              </a:clrFrom>
              <a:clrTo>
                <a:srgbClr val="FFFFFF">
                  <a:alpha val="0"/>
                </a:srgbClr>
              </a:clrTo>
            </a:clrChange>
          </a:blip>
          <a:srcRect t="88861" r="60072"/>
          <a:stretch/>
        </p:blipFill>
        <p:spPr>
          <a:xfrm>
            <a:off x="7447936" y="4819522"/>
            <a:ext cx="3440457" cy="346028"/>
          </a:xfrm>
          <a:prstGeom prst="rect">
            <a:avLst/>
          </a:prstGeom>
        </p:spPr>
      </p:pic>
      <p:sp>
        <p:nvSpPr>
          <p:cNvPr id="9" name="Rectangle 8">
            <a:extLst>
              <a:ext uri="{FF2B5EF4-FFF2-40B4-BE49-F238E27FC236}">
                <a16:creationId xmlns:a16="http://schemas.microsoft.com/office/drawing/2014/main" id="{9A178CE1-5441-4DB1-B776-3213AC7C2659}"/>
              </a:ext>
            </a:extLst>
          </p:cNvPr>
          <p:cNvSpPr/>
          <p:nvPr/>
        </p:nvSpPr>
        <p:spPr>
          <a:xfrm>
            <a:off x="5478353" y="959132"/>
            <a:ext cx="4478149" cy="323165"/>
          </a:xfrm>
          <a:prstGeom prst="rect">
            <a:avLst/>
          </a:prstGeom>
        </p:spPr>
        <p:txBody>
          <a:bodyPr wrap="none">
            <a:spAutoFit/>
          </a:bodyPr>
          <a:lstStyle/>
          <a:p>
            <a:r>
              <a:rPr lang="en-US" sz="1500" b="1" dirty="0">
                <a:latin typeface="Segoe UI" panose="020B0502040204020203" pitchFamily="34" charset="0"/>
                <a:cs typeface="Segoe UI" panose="020B0502040204020203" pitchFamily="34" charset="0"/>
              </a:rPr>
              <a:t>Level of Business Interest in MR across Industry</a:t>
            </a:r>
          </a:p>
        </p:txBody>
      </p:sp>
    </p:spTree>
    <p:extLst>
      <p:ext uri="{BB962C8B-B14F-4D97-AF65-F5344CB8AC3E}">
        <p14:creationId xmlns:p14="http://schemas.microsoft.com/office/powerpoint/2010/main" val="4268503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C32579-0B21-493D-B3BA-1E528C253F40}"/>
              </a:ext>
            </a:extLst>
          </p:cNvPr>
          <p:cNvSpPr txBox="1"/>
          <p:nvPr/>
        </p:nvSpPr>
        <p:spPr>
          <a:xfrm>
            <a:off x="952931" y="72052"/>
            <a:ext cx="2664704" cy="523220"/>
          </a:xfrm>
          <a:prstGeom prst="rect">
            <a:avLst/>
          </a:prstGeom>
          <a:noFill/>
        </p:spPr>
        <p:txBody>
          <a:bodyPr wrap="none" rtlCol="0">
            <a:spAutoFit/>
          </a:bodyPr>
          <a:lstStyle/>
          <a:p>
            <a:pPr algn="l"/>
            <a:r>
              <a:rPr lang="en-IN" sz="2800" b="1" dirty="0">
                <a:solidFill>
                  <a:schemeClr val="bg1"/>
                </a:solidFill>
                <a:effectLst>
                  <a:glow rad="228600">
                    <a:schemeClr val="accent4">
                      <a:satMod val="175000"/>
                      <a:alpha val="40000"/>
                    </a:schemeClr>
                  </a:glow>
                </a:effectLst>
                <a:latin typeface="Segoe UI" panose="020B0502040204020203" pitchFamily="34" charset="0"/>
                <a:cs typeface="Segoe UI" panose="020B0502040204020203" pitchFamily="34" charset="0"/>
              </a:rPr>
              <a:t>Business Areas</a:t>
            </a:r>
          </a:p>
        </p:txBody>
      </p:sp>
      <p:pic>
        <p:nvPicPr>
          <p:cNvPr id="13314" name="Picture 2" descr="Related image">
            <a:extLst>
              <a:ext uri="{FF2B5EF4-FFF2-40B4-BE49-F238E27FC236}">
                <a16:creationId xmlns:a16="http://schemas.microsoft.com/office/drawing/2014/main" id="{5B46F51F-FD9E-401E-BB15-3E87B0756C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398" y="870618"/>
            <a:ext cx="2562186" cy="1770559"/>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Image result for retail augmented reality">
            <a:extLst>
              <a:ext uri="{FF2B5EF4-FFF2-40B4-BE49-F238E27FC236}">
                <a16:creationId xmlns:a16="http://schemas.microsoft.com/office/drawing/2014/main" id="{7BA1044C-8E69-41C4-BD79-B0F39F3654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003" t="10508" r="10848" b="656"/>
          <a:stretch/>
        </p:blipFill>
        <p:spPr bwMode="auto">
          <a:xfrm>
            <a:off x="1299265" y="3678012"/>
            <a:ext cx="1451200" cy="151855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0F61450-5415-41EF-9B56-30F6FD567CF8}"/>
              </a:ext>
            </a:extLst>
          </p:cNvPr>
          <p:cNvSpPr/>
          <p:nvPr/>
        </p:nvSpPr>
        <p:spPr>
          <a:xfrm>
            <a:off x="898339" y="2352528"/>
            <a:ext cx="2253053" cy="323165"/>
          </a:xfrm>
          <a:prstGeom prst="rect">
            <a:avLst/>
          </a:prstGeom>
        </p:spPr>
        <p:txBody>
          <a:bodyPr wrap="none">
            <a:spAutoFit/>
          </a:bodyPr>
          <a:lstStyle/>
          <a:p>
            <a:pPr algn="ctr"/>
            <a:r>
              <a:rPr lang="en-US" sz="1500" b="1" dirty="0">
                <a:solidFill>
                  <a:srgbClr val="C00000"/>
                </a:solidFill>
                <a:latin typeface="Segoe UI" panose="020B0502040204020203" pitchFamily="34" charset="0"/>
                <a:cs typeface="Segoe UI" panose="020B0502040204020203" pitchFamily="34" charset="0"/>
              </a:rPr>
              <a:t>Industry – </a:t>
            </a:r>
            <a:r>
              <a:rPr lang="en-US" sz="1500" dirty="0">
                <a:solidFill>
                  <a:srgbClr val="C00000"/>
                </a:solidFill>
                <a:latin typeface="Segoe UI" panose="020B0502040204020203" pitchFamily="34" charset="0"/>
                <a:cs typeface="Segoe UI" panose="020B0502040204020203" pitchFamily="34" charset="0"/>
              </a:rPr>
              <a:t>Automobile </a:t>
            </a:r>
          </a:p>
        </p:txBody>
      </p:sp>
      <p:sp>
        <p:nvSpPr>
          <p:cNvPr id="7" name="Rectangle 6">
            <a:extLst>
              <a:ext uri="{FF2B5EF4-FFF2-40B4-BE49-F238E27FC236}">
                <a16:creationId xmlns:a16="http://schemas.microsoft.com/office/drawing/2014/main" id="{B0F8C811-A2A0-4646-A226-E8663457238F}"/>
              </a:ext>
            </a:extLst>
          </p:cNvPr>
          <p:cNvSpPr/>
          <p:nvPr/>
        </p:nvSpPr>
        <p:spPr>
          <a:xfrm>
            <a:off x="1216406" y="5237512"/>
            <a:ext cx="1616918" cy="323165"/>
          </a:xfrm>
          <a:prstGeom prst="rect">
            <a:avLst/>
          </a:prstGeom>
        </p:spPr>
        <p:txBody>
          <a:bodyPr wrap="none">
            <a:spAutoFit/>
          </a:bodyPr>
          <a:lstStyle/>
          <a:p>
            <a:pPr algn="ctr"/>
            <a:r>
              <a:rPr lang="en-US" sz="1500" b="1" dirty="0">
                <a:solidFill>
                  <a:srgbClr val="C00000"/>
                </a:solidFill>
                <a:latin typeface="Segoe UI" panose="020B0502040204020203" pitchFamily="34" charset="0"/>
                <a:cs typeface="Segoe UI" panose="020B0502040204020203" pitchFamily="34" charset="0"/>
              </a:rPr>
              <a:t>Industry – </a:t>
            </a:r>
            <a:r>
              <a:rPr lang="en-US" sz="1500" dirty="0">
                <a:solidFill>
                  <a:srgbClr val="C00000"/>
                </a:solidFill>
                <a:latin typeface="Segoe UI" panose="020B0502040204020203" pitchFamily="34" charset="0"/>
                <a:cs typeface="Segoe UI" panose="020B0502040204020203" pitchFamily="34" charset="0"/>
              </a:rPr>
              <a:t>Retail</a:t>
            </a:r>
          </a:p>
        </p:txBody>
      </p:sp>
      <p:sp>
        <p:nvSpPr>
          <p:cNvPr id="8" name="Rectangle 7">
            <a:extLst>
              <a:ext uri="{FF2B5EF4-FFF2-40B4-BE49-F238E27FC236}">
                <a16:creationId xmlns:a16="http://schemas.microsoft.com/office/drawing/2014/main" id="{1E576738-6C89-40BF-B5B1-D8D1EF74011A}"/>
              </a:ext>
            </a:extLst>
          </p:cNvPr>
          <p:cNvSpPr/>
          <p:nvPr/>
        </p:nvSpPr>
        <p:spPr>
          <a:xfrm>
            <a:off x="658074" y="2653980"/>
            <a:ext cx="3254417" cy="600164"/>
          </a:xfrm>
          <a:prstGeom prst="rect">
            <a:avLst/>
          </a:prstGeom>
        </p:spPr>
        <p:txBody>
          <a:bodyPr wrap="none">
            <a:spAutoFit/>
          </a:bodyPr>
          <a:lstStyle/>
          <a:p>
            <a:pPr marL="171450" indent="-171450">
              <a:buFont typeface="Arial" panose="020B0604020202020204" pitchFamily="34" charset="0"/>
              <a:buChar char="•"/>
            </a:pPr>
            <a:r>
              <a:rPr lang="en-US" sz="1100" dirty="0">
                <a:latin typeface="Segoe UI" panose="020B0502040204020203" pitchFamily="34" charset="0"/>
                <a:cs typeface="Segoe UI" panose="020B0502040204020203" pitchFamily="34" charset="0"/>
              </a:rPr>
              <a:t>Modelling of a Car in Design Lab</a:t>
            </a:r>
          </a:p>
          <a:p>
            <a:pPr marL="171450" indent="-171450">
              <a:buFont typeface="Arial" panose="020B0604020202020204" pitchFamily="34" charset="0"/>
              <a:buChar char="•"/>
            </a:pPr>
            <a:r>
              <a:rPr lang="en-US" sz="1100" dirty="0">
                <a:latin typeface="Segoe UI" panose="020B0502040204020203" pitchFamily="34" charset="0"/>
                <a:cs typeface="Segoe UI" panose="020B0502040204020203" pitchFamily="34" charset="0"/>
              </a:rPr>
              <a:t>Training of Qualified Mechanics</a:t>
            </a:r>
          </a:p>
          <a:p>
            <a:pPr marL="171450" indent="-171450">
              <a:buFont typeface="Arial" panose="020B0604020202020204" pitchFamily="34" charset="0"/>
              <a:buChar char="•"/>
            </a:pPr>
            <a:r>
              <a:rPr lang="en-US" sz="1100" dirty="0">
                <a:latin typeface="Segoe UI" panose="020B0502040204020203" pitchFamily="34" charset="0"/>
                <a:cs typeface="Segoe UI" panose="020B0502040204020203" pitchFamily="34" charset="0"/>
              </a:rPr>
              <a:t>Troubleshooting of Car Problems in Workshop</a:t>
            </a:r>
          </a:p>
        </p:txBody>
      </p:sp>
      <p:sp>
        <p:nvSpPr>
          <p:cNvPr id="9" name="Rectangle 8">
            <a:extLst>
              <a:ext uri="{FF2B5EF4-FFF2-40B4-BE49-F238E27FC236}">
                <a16:creationId xmlns:a16="http://schemas.microsoft.com/office/drawing/2014/main" id="{DC099A64-7FA1-438B-8423-DDE836156014}"/>
              </a:ext>
            </a:extLst>
          </p:cNvPr>
          <p:cNvSpPr/>
          <p:nvPr/>
        </p:nvSpPr>
        <p:spPr>
          <a:xfrm>
            <a:off x="704560" y="5553068"/>
            <a:ext cx="3161443" cy="600164"/>
          </a:xfrm>
          <a:prstGeom prst="rect">
            <a:avLst/>
          </a:prstGeom>
        </p:spPr>
        <p:txBody>
          <a:bodyPr wrap="none">
            <a:spAutoFit/>
          </a:bodyPr>
          <a:lstStyle/>
          <a:p>
            <a:pPr marL="171450" indent="-171450">
              <a:buFont typeface="Arial" panose="020B0604020202020204" pitchFamily="34" charset="0"/>
              <a:buChar char="•"/>
            </a:pPr>
            <a:r>
              <a:rPr lang="en-US" sz="1100" dirty="0">
                <a:latin typeface="Segoe UI" panose="020B0502040204020203" pitchFamily="34" charset="0"/>
                <a:cs typeface="Segoe UI" panose="020B0502040204020203" pitchFamily="34" charset="0"/>
              </a:rPr>
              <a:t>Fitment of Fashion Items on Individual</a:t>
            </a:r>
          </a:p>
          <a:p>
            <a:pPr marL="171450" indent="-171450">
              <a:buFont typeface="Arial" panose="020B0604020202020204" pitchFamily="34" charset="0"/>
              <a:buChar char="•"/>
            </a:pPr>
            <a:r>
              <a:rPr lang="en-US" sz="1100" dirty="0">
                <a:latin typeface="Segoe UI" panose="020B0502040204020203" pitchFamily="34" charset="0"/>
                <a:cs typeface="Segoe UI" panose="020B0502040204020203" pitchFamily="34" charset="0"/>
              </a:rPr>
              <a:t>Fitment of Household Items at Home Interior</a:t>
            </a:r>
          </a:p>
          <a:p>
            <a:pPr marL="171450" indent="-171450">
              <a:buFont typeface="Arial" panose="020B0604020202020204" pitchFamily="34" charset="0"/>
              <a:buChar char="•"/>
            </a:pPr>
            <a:r>
              <a:rPr lang="en-US" sz="1100" dirty="0">
                <a:latin typeface="Segoe UI" panose="020B0502040204020203" pitchFamily="34" charset="0"/>
                <a:cs typeface="Segoe UI" panose="020B0502040204020203" pitchFamily="34" charset="0"/>
              </a:rPr>
              <a:t>Post Purchase Guided User Manual </a:t>
            </a:r>
          </a:p>
        </p:txBody>
      </p:sp>
      <p:pic>
        <p:nvPicPr>
          <p:cNvPr id="13328" name="Picture 16" descr="Related image">
            <a:extLst>
              <a:ext uri="{FF2B5EF4-FFF2-40B4-BE49-F238E27FC236}">
                <a16:creationId xmlns:a16="http://schemas.microsoft.com/office/drawing/2014/main" id="{7C503B94-F950-4E7F-8644-242F2D459B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666" r="14272"/>
          <a:stretch/>
        </p:blipFill>
        <p:spPr bwMode="auto">
          <a:xfrm>
            <a:off x="5027945" y="1004032"/>
            <a:ext cx="1848385" cy="1307552"/>
          </a:xfrm>
          <a:prstGeom prst="roundRect">
            <a:avLst>
              <a:gd name="adj" fmla="val 6131"/>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71EA8FBC-2A43-4BF2-B31F-BB2BB2092632}"/>
              </a:ext>
            </a:extLst>
          </p:cNvPr>
          <p:cNvSpPr/>
          <p:nvPr/>
        </p:nvSpPr>
        <p:spPr>
          <a:xfrm>
            <a:off x="4830058" y="2352528"/>
            <a:ext cx="2271456" cy="323165"/>
          </a:xfrm>
          <a:prstGeom prst="rect">
            <a:avLst/>
          </a:prstGeom>
        </p:spPr>
        <p:txBody>
          <a:bodyPr wrap="none">
            <a:spAutoFit/>
          </a:bodyPr>
          <a:lstStyle/>
          <a:p>
            <a:pPr algn="ctr"/>
            <a:r>
              <a:rPr lang="en-US" sz="1500" b="1" dirty="0">
                <a:solidFill>
                  <a:srgbClr val="C00000"/>
                </a:solidFill>
                <a:latin typeface="Segoe UI" panose="020B0502040204020203" pitchFamily="34" charset="0"/>
                <a:cs typeface="Segoe UI" panose="020B0502040204020203" pitchFamily="34" charset="0"/>
              </a:rPr>
              <a:t>Industry – </a:t>
            </a:r>
            <a:r>
              <a:rPr lang="en-US" sz="1500" dirty="0">
                <a:solidFill>
                  <a:srgbClr val="C00000"/>
                </a:solidFill>
                <a:latin typeface="Segoe UI" panose="020B0502040204020203" pitchFamily="34" charset="0"/>
                <a:cs typeface="Segoe UI" panose="020B0502040204020203" pitchFamily="34" charset="0"/>
              </a:rPr>
              <a:t>Life Sciences </a:t>
            </a:r>
          </a:p>
        </p:txBody>
      </p:sp>
      <p:sp>
        <p:nvSpPr>
          <p:cNvPr id="16" name="Rectangle 15">
            <a:extLst>
              <a:ext uri="{FF2B5EF4-FFF2-40B4-BE49-F238E27FC236}">
                <a16:creationId xmlns:a16="http://schemas.microsoft.com/office/drawing/2014/main" id="{C8C593BD-F37D-4F36-90CE-A1CB579FBEC0}"/>
              </a:ext>
            </a:extLst>
          </p:cNvPr>
          <p:cNvSpPr/>
          <p:nvPr/>
        </p:nvSpPr>
        <p:spPr>
          <a:xfrm>
            <a:off x="4967596" y="2661649"/>
            <a:ext cx="2133918" cy="769441"/>
          </a:xfrm>
          <a:prstGeom prst="rect">
            <a:avLst/>
          </a:prstGeom>
        </p:spPr>
        <p:txBody>
          <a:bodyPr wrap="none">
            <a:spAutoFit/>
          </a:bodyPr>
          <a:lstStyle/>
          <a:p>
            <a:pPr marL="171450" indent="-171450">
              <a:buFont typeface="Arial" panose="020B0604020202020204" pitchFamily="34" charset="0"/>
              <a:buChar char="•"/>
            </a:pPr>
            <a:r>
              <a:rPr lang="en-US" sz="1100" dirty="0">
                <a:latin typeface="Segoe UI" panose="020B0502040204020203" pitchFamily="34" charset="0"/>
                <a:cs typeface="Segoe UI" panose="020B0502040204020203" pitchFamily="34" charset="0"/>
              </a:rPr>
              <a:t>Pharma R&amp;D in Lab</a:t>
            </a:r>
          </a:p>
          <a:p>
            <a:pPr marL="171450" indent="-171450">
              <a:buFont typeface="Arial" panose="020B0604020202020204" pitchFamily="34" charset="0"/>
              <a:buChar char="•"/>
            </a:pPr>
            <a:r>
              <a:rPr lang="en-US" sz="1100" dirty="0">
                <a:latin typeface="Segoe UI" panose="020B0502040204020203" pitchFamily="34" charset="0"/>
                <a:cs typeface="Segoe UI" panose="020B0502040204020203" pitchFamily="34" charset="0"/>
              </a:rPr>
              <a:t>Organ and Instrument Study</a:t>
            </a:r>
          </a:p>
          <a:p>
            <a:pPr marL="171450" indent="-171450">
              <a:buFont typeface="Arial" panose="020B0604020202020204" pitchFamily="34" charset="0"/>
              <a:buChar char="•"/>
            </a:pPr>
            <a:r>
              <a:rPr lang="en-US" sz="1100" dirty="0">
                <a:latin typeface="Segoe UI" panose="020B0502040204020203" pitchFamily="34" charset="0"/>
                <a:cs typeface="Segoe UI" panose="020B0502040204020203" pitchFamily="34" charset="0"/>
              </a:rPr>
              <a:t>Surgery Modernization</a:t>
            </a:r>
          </a:p>
          <a:p>
            <a:pPr marL="171450" indent="-171450">
              <a:buFont typeface="Arial" panose="020B0604020202020204" pitchFamily="34" charset="0"/>
              <a:buChar char="•"/>
            </a:pPr>
            <a:r>
              <a:rPr lang="en-US" sz="1100" dirty="0">
                <a:latin typeface="Segoe UI" panose="020B0502040204020203" pitchFamily="34" charset="0"/>
                <a:cs typeface="Segoe UI" panose="020B0502040204020203" pitchFamily="34" charset="0"/>
              </a:rPr>
              <a:t>Remote Physician Visit </a:t>
            </a:r>
          </a:p>
        </p:txBody>
      </p:sp>
      <p:pic>
        <p:nvPicPr>
          <p:cNvPr id="13330" name="Picture 18" descr="Image result for education mixed reality">
            <a:extLst>
              <a:ext uri="{FF2B5EF4-FFF2-40B4-BE49-F238E27FC236}">
                <a16:creationId xmlns:a16="http://schemas.microsoft.com/office/drawing/2014/main" id="{8687AFCA-F8DA-4B11-9D36-3C66BCC47CC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747" r="19851"/>
          <a:stretch/>
        </p:blipFill>
        <p:spPr bwMode="auto">
          <a:xfrm>
            <a:off x="4967596" y="3678012"/>
            <a:ext cx="2035620" cy="1518556"/>
          </a:xfrm>
          <a:prstGeom prst="roundRect">
            <a:avLst>
              <a:gd name="adj" fmla="val 6131"/>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E4221B34-340B-467F-81B8-AD4CEB42F9BE}"/>
              </a:ext>
            </a:extLst>
          </p:cNvPr>
          <p:cNvSpPr/>
          <p:nvPr/>
        </p:nvSpPr>
        <p:spPr>
          <a:xfrm>
            <a:off x="4505934" y="5237512"/>
            <a:ext cx="2912657" cy="323165"/>
          </a:xfrm>
          <a:prstGeom prst="rect">
            <a:avLst/>
          </a:prstGeom>
        </p:spPr>
        <p:txBody>
          <a:bodyPr wrap="none">
            <a:spAutoFit/>
          </a:bodyPr>
          <a:lstStyle/>
          <a:p>
            <a:pPr algn="ctr"/>
            <a:r>
              <a:rPr lang="en-US" sz="1500" b="1" dirty="0">
                <a:solidFill>
                  <a:srgbClr val="C00000"/>
                </a:solidFill>
                <a:latin typeface="Segoe UI" panose="020B0502040204020203" pitchFamily="34" charset="0"/>
                <a:cs typeface="Segoe UI" panose="020B0502040204020203" pitchFamily="34" charset="0"/>
              </a:rPr>
              <a:t>Industry – </a:t>
            </a:r>
            <a:r>
              <a:rPr lang="en-US" sz="1500" dirty="0">
                <a:solidFill>
                  <a:srgbClr val="C00000"/>
                </a:solidFill>
                <a:latin typeface="Segoe UI" panose="020B0502040204020203" pitchFamily="34" charset="0"/>
                <a:cs typeface="Segoe UI" panose="020B0502040204020203" pitchFamily="34" charset="0"/>
              </a:rPr>
              <a:t>Education &amp; Gaming</a:t>
            </a:r>
          </a:p>
        </p:txBody>
      </p:sp>
      <p:sp>
        <p:nvSpPr>
          <p:cNvPr id="19" name="Rectangle 18">
            <a:extLst>
              <a:ext uri="{FF2B5EF4-FFF2-40B4-BE49-F238E27FC236}">
                <a16:creationId xmlns:a16="http://schemas.microsoft.com/office/drawing/2014/main" id="{02721324-41E8-42D1-9958-E1EBBF56CDA3}"/>
              </a:ext>
            </a:extLst>
          </p:cNvPr>
          <p:cNvSpPr/>
          <p:nvPr/>
        </p:nvSpPr>
        <p:spPr>
          <a:xfrm>
            <a:off x="4508914" y="5553068"/>
            <a:ext cx="3070071" cy="600164"/>
          </a:xfrm>
          <a:prstGeom prst="rect">
            <a:avLst/>
          </a:prstGeom>
        </p:spPr>
        <p:txBody>
          <a:bodyPr wrap="none">
            <a:spAutoFit/>
          </a:bodyPr>
          <a:lstStyle/>
          <a:p>
            <a:pPr marL="171450" indent="-171450">
              <a:buFont typeface="Arial" panose="020B0604020202020204" pitchFamily="34" charset="0"/>
              <a:buChar char="•"/>
            </a:pPr>
            <a:r>
              <a:rPr lang="en-US" sz="1100" dirty="0">
                <a:latin typeface="Segoe UI" panose="020B0502040204020203" pitchFamily="34" charset="0"/>
                <a:cs typeface="Segoe UI" panose="020B0502040204020203" pitchFamily="34" charset="0"/>
              </a:rPr>
              <a:t>Education &amp; Game Design</a:t>
            </a:r>
          </a:p>
          <a:p>
            <a:pPr marL="171450" indent="-171450">
              <a:buFont typeface="Arial" panose="020B0604020202020204" pitchFamily="34" charset="0"/>
              <a:buChar char="•"/>
            </a:pPr>
            <a:r>
              <a:rPr lang="en-US" sz="1100" dirty="0">
                <a:latin typeface="Segoe UI" panose="020B0502040204020203" pitchFamily="34" charset="0"/>
                <a:cs typeface="Segoe UI" panose="020B0502040204020203" pitchFamily="34" charset="0"/>
              </a:rPr>
              <a:t>Geographical, Medical, Aeronautical Study</a:t>
            </a:r>
          </a:p>
          <a:p>
            <a:pPr marL="171450" indent="-171450">
              <a:buFont typeface="Arial" panose="020B0604020202020204" pitchFamily="34" charset="0"/>
              <a:buChar char="•"/>
            </a:pPr>
            <a:r>
              <a:rPr lang="en-US" sz="1100" dirty="0">
                <a:latin typeface="Segoe UI" panose="020B0502040204020203" pitchFamily="34" charset="0"/>
                <a:cs typeface="Segoe UI" panose="020B0502040204020203" pitchFamily="34" charset="0"/>
              </a:rPr>
              <a:t>Action based Gaming in Physical Ecosystem</a:t>
            </a:r>
          </a:p>
        </p:txBody>
      </p:sp>
      <p:sp>
        <p:nvSpPr>
          <p:cNvPr id="20" name="Rectangle 19">
            <a:extLst>
              <a:ext uri="{FF2B5EF4-FFF2-40B4-BE49-F238E27FC236}">
                <a16:creationId xmlns:a16="http://schemas.microsoft.com/office/drawing/2014/main" id="{955438B1-61F8-4124-9FEF-906FC775C9EA}"/>
              </a:ext>
            </a:extLst>
          </p:cNvPr>
          <p:cNvSpPr/>
          <p:nvPr/>
        </p:nvSpPr>
        <p:spPr>
          <a:xfrm>
            <a:off x="8679131" y="2352528"/>
            <a:ext cx="2473562" cy="323165"/>
          </a:xfrm>
          <a:prstGeom prst="rect">
            <a:avLst/>
          </a:prstGeom>
        </p:spPr>
        <p:txBody>
          <a:bodyPr wrap="none">
            <a:spAutoFit/>
          </a:bodyPr>
          <a:lstStyle/>
          <a:p>
            <a:pPr algn="ctr"/>
            <a:r>
              <a:rPr lang="en-US" sz="1500" b="1" dirty="0">
                <a:solidFill>
                  <a:srgbClr val="C00000"/>
                </a:solidFill>
                <a:latin typeface="Segoe UI" panose="020B0502040204020203" pitchFamily="34" charset="0"/>
                <a:cs typeface="Segoe UI" panose="020B0502040204020203" pitchFamily="34" charset="0"/>
              </a:rPr>
              <a:t>Industry – </a:t>
            </a:r>
            <a:r>
              <a:rPr lang="en-US" sz="1500" dirty="0">
                <a:solidFill>
                  <a:srgbClr val="C00000"/>
                </a:solidFill>
                <a:latin typeface="Segoe UI" panose="020B0502040204020203" pitchFamily="34" charset="0"/>
                <a:cs typeface="Segoe UI" panose="020B0502040204020203" pitchFamily="34" charset="0"/>
              </a:rPr>
              <a:t>Financial Sector</a:t>
            </a:r>
          </a:p>
        </p:txBody>
      </p:sp>
      <p:sp>
        <p:nvSpPr>
          <p:cNvPr id="21" name="Rectangle 20">
            <a:extLst>
              <a:ext uri="{FF2B5EF4-FFF2-40B4-BE49-F238E27FC236}">
                <a16:creationId xmlns:a16="http://schemas.microsoft.com/office/drawing/2014/main" id="{C1D3AA4F-5FC6-466D-B9A3-03A2B3E0078D}"/>
              </a:ext>
            </a:extLst>
          </p:cNvPr>
          <p:cNvSpPr/>
          <p:nvPr/>
        </p:nvSpPr>
        <p:spPr>
          <a:xfrm>
            <a:off x="8848949" y="2675693"/>
            <a:ext cx="2468946" cy="600164"/>
          </a:xfrm>
          <a:prstGeom prst="rect">
            <a:avLst/>
          </a:prstGeom>
        </p:spPr>
        <p:txBody>
          <a:bodyPr wrap="none">
            <a:spAutoFit/>
          </a:bodyPr>
          <a:lstStyle/>
          <a:p>
            <a:pPr marL="171450" indent="-171450">
              <a:buFont typeface="Arial" panose="020B0604020202020204" pitchFamily="34" charset="0"/>
              <a:buChar char="•"/>
            </a:pPr>
            <a:r>
              <a:rPr lang="en-US" sz="1100" dirty="0">
                <a:latin typeface="Segoe UI" panose="020B0502040204020203" pitchFamily="34" charset="0"/>
                <a:cs typeface="Segoe UI" panose="020B0502040204020203" pitchFamily="34" charset="0"/>
              </a:rPr>
              <a:t>Security Compliant Branch Design</a:t>
            </a:r>
          </a:p>
          <a:p>
            <a:pPr marL="171450" indent="-171450">
              <a:buFont typeface="Arial" panose="020B0604020202020204" pitchFamily="34" charset="0"/>
              <a:buChar char="•"/>
            </a:pPr>
            <a:r>
              <a:rPr lang="en-US" sz="1100" dirty="0">
                <a:latin typeface="Segoe UI" panose="020B0502040204020203" pitchFamily="34" charset="0"/>
                <a:cs typeface="Segoe UI" panose="020B0502040204020203" pitchFamily="34" charset="0"/>
              </a:rPr>
              <a:t>Loan &amp; Mortgage Processing</a:t>
            </a:r>
          </a:p>
          <a:p>
            <a:pPr marL="171450" indent="-171450">
              <a:buFont typeface="Arial" panose="020B0604020202020204" pitchFamily="34" charset="0"/>
              <a:buChar char="•"/>
            </a:pPr>
            <a:r>
              <a:rPr lang="en-US" sz="1100" dirty="0">
                <a:latin typeface="Segoe UI" panose="020B0502040204020203" pitchFamily="34" charset="0"/>
                <a:cs typeface="Segoe UI" panose="020B0502040204020203" pitchFamily="34" charset="0"/>
              </a:rPr>
              <a:t>Market Analysis&amp; Trading</a:t>
            </a:r>
          </a:p>
        </p:txBody>
      </p:sp>
      <p:sp>
        <p:nvSpPr>
          <p:cNvPr id="22" name="Rectangle 21">
            <a:extLst>
              <a:ext uri="{FF2B5EF4-FFF2-40B4-BE49-F238E27FC236}">
                <a16:creationId xmlns:a16="http://schemas.microsoft.com/office/drawing/2014/main" id="{BF5E56A8-97AD-42F6-9379-C3CC99021641}"/>
              </a:ext>
            </a:extLst>
          </p:cNvPr>
          <p:cNvSpPr/>
          <p:nvPr/>
        </p:nvSpPr>
        <p:spPr>
          <a:xfrm>
            <a:off x="8717670" y="5237512"/>
            <a:ext cx="2396490" cy="323165"/>
          </a:xfrm>
          <a:prstGeom prst="rect">
            <a:avLst/>
          </a:prstGeom>
        </p:spPr>
        <p:txBody>
          <a:bodyPr wrap="none">
            <a:spAutoFit/>
          </a:bodyPr>
          <a:lstStyle/>
          <a:p>
            <a:pPr algn="ctr"/>
            <a:r>
              <a:rPr lang="en-US" sz="1500" b="1" dirty="0">
                <a:solidFill>
                  <a:srgbClr val="C00000"/>
                </a:solidFill>
                <a:latin typeface="Segoe UI" panose="020B0502040204020203" pitchFamily="34" charset="0"/>
                <a:cs typeface="Segoe UI" panose="020B0502040204020203" pitchFamily="34" charset="0"/>
              </a:rPr>
              <a:t>Industry – </a:t>
            </a:r>
            <a:r>
              <a:rPr lang="en-US" sz="1500" dirty="0">
                <a:solidFill>
                  <a:srgbClr val="C00000"/>
                </a:solidFill>
                <a:latin typeface="Segoe UI" panose="020B0502040204020203" pitchFamily="34" charset="0"/>
                <a:cs typeface="Segoe UI" panose="020B0502040204020203" pitchFamily="34" charset="0"/>
              </a:rPr>
              <a:t>Manufacturing</a:t>
            </a:r>
          </a:p>
        </p:txBody>
      </p:sp>
      <p:sp>
        <p:nvSpPr>
          <p:cNvPr id="23" name="Rectangle 22">
            <a:extLst>
              <a:ext uri="{FF2B5EF4-FFF2-40B4-BE49-F238E27FC236}">
                <a16:creationId xmlns:a16="http://schemas.microsoft.com/office/drawing/2014/main" id="{D457B622-8BEC-4B93-A3F1-A105B61EBAC1}"/>
              </a:ext>
            </a:extLst>
          </p:cNvPr>
          <p:cNvSpPr/>
          <p:nvPr/>
        </p:nvSpPr>
        <p:spPr>
          <a:xfrm>
            <a:off x="8848949" y="5553006"/>
            <a:ext cx="2488182" cy="769441"/>
          </a:xfrm>
          <a:prstGeom prst="rect">
            <a:avLst/>
          </a:prstGeom>
        </p:spPr>
        <p:txBody>
          <a:bodyPr wrap="none">
            <a:spAutoFit/>
          </a:bodyPr>
          <a:lstStyle/>
          <a:p>
            <a:pPr marL="171450" indent="-171450">
              <a:buFont typeface="Arial" panose="020B0604020202020204" pitchFamily="34" charset="0"/>
              <a:buChar char="•"/>
            </a:pPr>
            <a:r>
              <a:rPr lang="en-US" sz="1100" dirty="0">
                <a:latin typeface="Segoe UI" panose="020B0502040204020203" pitchFamily="34" charset="0"/>
                <a:cs typeface="Segoe UI" panose="020B0502040204020203" pitchFamily="34" charset="0"/>
              </a:rPr>
              <a:t>Product Design</a:t>
            </a:r>
          </a:p>
          <a:p>
            <a:pPr marL="171450" indent="-171450">
              <a:buFont typeface="Arial" panose="020B0604020202020204" pitchFamily="34" charset="0"/>
              <a:buChar char="•"/>
            </a:pPr>
            <a:r>
              <a:rPr lang="en-US" sz="1100" dirty="0">
                <a:latin typeface="Segoe UI" panose="020B0502040204020203" pitchFamily="34" charset="0"/>
                <a:cs typeface="Segoe UI" panose="020B0502040204020203" pitchFamily="34" charset="0"/>
              </a:rPr>
              <a:t>Training of Qualified Mechanics</a:t>
            </a:r>
          </a:p>
          <a:p>
            <a:pPr marL="171450" indent="-171450">
              <a:buFont typeface="Arial" panose="020B0604020202020204" pitchFamily="34" charset="0"/>
              <a:buChar char="•"/>
            </a:pPr>
            <a:r>
              <a:rPr lang="en-US" sz="1100" dirty="0">
                <a:latin typeface="Segoe UI" panose="020B0502040204020203" pitchFamily="34" charset="0"/>
                <a:cs typeface="Segoe UI" panose="020B0502040204020203" pitchFamily="34" charset="0"/>
              </a:rPr>
              <a:t>Troubleshooting of Product Issues</a:t>
            </a:r>
          </a:p>
          <a:p>
            <a:pPr marL="171450" indent="-171450">
              <a:buFont typeface="Arial" panose="020B0604020202020204" pitchFamily="34" charset="0"/>
              <a:buChar char="•"/>
            </a:pPr>
            <a:r>
              <a:rPr lang="en-US" sz="1100" dirty="0">
                <a:latin typeface="Segoe UI" panose="020B0502040204020203" pitchFamily="34" charset="0"/>
                <a:cs typeface="Segoe UI" panose="020B0502040204020203" pitchFamily="34" charset="0"/>
              </a:rPr>
              <a:t>Remote Resolution by Mechanics </a:t>
            </a:r>
          </a:p>
        </p:txBody>
      </p:sp>
      <p:pic>
        <p:nvPicPr>
          <p:cNvPr id="13332" name="Picture 20" descr="Image result for mixed reality in security design">
            <a:extLst>
              <a:ext uri="{FF2B5EF4-FFF2-40B4-BE49-F238E27FC236}">
                <a16:creationId xmlns:a16="http://schemas.microsoft.com/office/drawing/2014/main" id="{C62208DF-C3E1-4CB1-A08E-65C7C080674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104" r="14811"/>
          <a:stretch/>
        </p:blipFill>
        <p:spPr bwMode="auto">
          <a:xfrm>
            <a:off x="8944019" y="938407"/>
            <a:ext cx="1943785" cy="1412114"/>
          </a:xfrm>
          <a:prstGeom prst="roundRect">
            <a:avLst>
              <a:gd name="adj" fmla="val 6131"/>
            </a:avLst>
          </a:prstGeom>
          <a:noFill/>
          <a:extLst>
            <a:ext uri="{909E8E84-426E-40DD-AFC4-6F175D3DCCD1}">
              <a14:hiddenFill xmlns:a14="http://schemas.microsoft.com/office/drawing/2010/main">
                <a:solidFill>
                  <a:srgbClr val="FFFFFF"/>
                </a:solidFill>
              </a14:hiddenFill>
            </a:ext>
          </a:extLst>
        </p:spPr>
      </p:pic>
      <p:pic>
        <p:nvPicPr>
          <p:cNvPr id="13334" name="Picture 22" descr="Related image">
            <a:extLst>
              <a:ext uri="{FF2B5EF4-FFF2-40B4-BE49-F238E27FC236}">
                <a16:creationId xmlns:a16="http://schemas.microsoft.com/office/drawing/2014/main" id="{DD2791D7-2D55-4D97-BB02-36373B89526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8283" t="13654" r="13869" b="10277"/>
          <a:stretch/>
        </p:blipFill>
        <p:spPr bwMode="auto">
          <a:xfrm>
            <a:off x="8883618" y="3665692"/>
            <a:ext cx="2064586" cy="1543195"/>
          </a:xfrm>
          <a:prstGeom prst="roundRect">
            <a:avLst>
              <a:gd name="adj" fmla="val 6131"/>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997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63C645-3DE7-489B-A979-1DA27FE9DA94}"/>
              </a:ext>
            </a:extLst>
          </p:cNvPr>
          <p:cNvSpPr/>
          <p:nvPr/>
        </p:nvSpPr>
        <p:spPr>
          <a:xfrm>
            <a:off x="9449946" y="2548831"/>
            <a:ext cx="2142699" cy="1015663"/>
          </a:xfrm>
          <a:prstGeom prst="rect">
            <a:avLst/>
          </a:prstGeom>
        </p:spPr>
        <p:txBody>
          <a:bodyPr wrap="square">
            <a:spAutoFit/>
          </a:bodyPr>
          <a:lstStyle/>
          <a:p>
            <a:pPr algn="ctr"/>
            <a:r>
              <a:rPr lang="en-US" sz="1500" b="1" dirty="0">
                <a:solidFill>
                  <a:srgbClr val="002060"/>
                </a:solidFill>
                <a:latin typeface="Segoe UI" panose="020B0502040204020203" pitchFamily="34" charset="0"/>
                <a:cs typeface="Segoe UI" panose="020B0502040204020203" pitchFamily="34" charset="0"/>
              </a:rPr>
              <a:t>Approach</a:t>
            </a:r>
          </a:p>
          <a:p>
            <a:pPr algn="ctr"/>
            <a:r>
              <a:rPr lang="en-US" sz="1500" b="1" dirty="0">
                <a:solidFill>
                  <a:srgbClr val="002060"/>
                </a:solidFill>
                <a:latin typeface="Segoe UI" panose="020B0502040204020203" pitchFamily="34" charset="0"/>
                <a:cs typeface="Segoe UI" panose="020B0502040204020203" pitchFamily="34" charset="0"/>
              </a:rPr>
              <a:t>Feature Set</a:t>
            </a:r>
          </a:p>
          <a:p>
            <a:pPr algn="ctr"/>
            <a:r>
              <a:rPr lang="en-US" sz="1500" b="1" dirty="0">
                <a:solidFill>
                  <a:srgbClr val="002060"/>
                </a:solidFill>
                <a:latin typeface="Segoe UI" panose="020B0502040204020203" pitchFamily="34" charset="0"/>
                <a:cs typeface="Segoe UI" panose="020B0502040204020203" pitchFamily="34" charset="0"/>
              </a:rPr>
              <a:t>Architecture</a:t>
            </a:r>
          </a:p>
          <a:p>
            <a:pPr algn="ctr"/>
            <a:r>
              <a:rPr lang="en-US" sz="1500" b="1" dirty="0">
                <a:solidFill>
                  <a:srgbClr val="002060"/>
                </a:solidFill>
                <a:latin typeface="Segoe UI" panose="020B0502040204020203" pitchFamily="34" charset="0"/>
                <a:cs typeface="Segoe UI" panose="020B0502040204020203" pitchFamily="34" charset="0"/>
              </a:rPr>
              <a:t>Technology</a:t>
            </a:r>
            <a:endParaRPr lang="en-IN" sz="1500" b="1" dirty="0">
              <a:solidFill>
                <a:srgbClr val="002060"/>
              </a:solidFill>
            </a:endParaRPr>
          </a:p>
        </p:txBody>
      </p:sp>
      <p:grpSp>
        <p:nvGrpSpPr>
          <p:cNvPr id="9" name="Group 8">
            <a:extLst>
              <a:ext uri="{FF2B5EF4-FFF2-40B4-BE49-F238E27FC236}">
                <a16:creationId xmlns:a16="http://schemas.microsoft.com/office/drawing/2014/main" id="{7B60BDC5-98C9-4205-864D-8429ED44B4FC}"/>
              </a:ext>
            </a:extLst>
          </p:cNvPr>
          <p:cNvGrpSpPr/>
          <p:nvPr/>
        </p:nvGrpSpPr>
        <p:grpSpPr>
          <a:xfrm>
            <a:off x="9265701" y="614428"/>
            <a:ext cx="2511188" cy="1828796"/>
            <a:chOff x="6100552" y="1705973"/>
            <a:chExt cx="2511188" cy="1828796"/>
          </a:xfrm>
        </p:grpSpPr>
        <p:pic>
          <p:nvPicPr>
            <p:cNvPr id="10" name="Picture 18" descr="Related image">
              <a:extLst>
                <a:ext uri="{FF2B5EF4-FFF2-40B4-BE49-F238E27FC236}">
                  <a16:creationId xmlns:a16="http://schemas.microsoft.com/office/drawing/2014/main" id="{CEB5185D-3E5F-48F8-B4D6-1665615DD0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4673" y="1710096"/>
              <a:ext cx="1882995" cy="182467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BC6FAF4-C29F-462F-AA04-9AA90FEC2072}"/>
                </a:ext>
              </a:extLst>
            </p:cNvPr>
            <p:cNvSpPr/>
            <p:nvPr/>
          </p:nvSpPr>
          <p:spPr>
            <a:xfrm rot="16200000">
              <a:off x="7385485" y="2303450"/>
              <a:ext cx="1815153" cy="620199"/>
            </a:xfrm>
            <a:prstGeom prst="rect">
              <a:avLst/>
            </a:prstGeom>
            <a:solidFill>
              <a:srgbClr val="85A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latin typeface="Segoe UI" panose="020B0502040204020203" pitchFamily="34" charset="0"/>
                  <a:cs typeface="Segoe UI" panose="020B0502040204020203" pitchFamily="34" charset="0"/>
                </a:rPr>
                <a:t>Solutions</a:t>
              </a:r>
            </a:p>
          </p:txBody>
        </p:sp>
        <p:sp>
          <p:nvSpPr>
            <p:cNvPr id="12" name="Rectangle 11">
              <a:extLst>
                <a:ext uri="{FF2B5EF4-FFF2-40B4-BE49-F238E27FC236}">
                  <a16:creationId xmlns:a16="http://schemas.microsoft.com/office/drawing/2014/main" id="{91FE3E95-F526-4678-981D-BCB4F23164EF}"/>
                </a:ext>
              </a:extLst>
            </p:cNvPr>
            <p:cNvSpPr/>
            <p:nvPr/>
          </p:nvSpPr>
          <p:spPr>
            <a:xfrm>
              <a:off x="6100552" y="1705974"/>
              <a:ext cx="2511188" cy="1815152"/>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val="3204467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C32579-0B21-493D-B3BA-1E528C253F40}"/>
              </a:ext>
            </a:extLst>
          </p:cNvPr>
          <p:cNvSpPr txBox="1"/>
          <p:nvPr/>
        </p:nvSpPr>
        <p:spPr>
          <a:xfrm>
            <a:off x="952931" y="72052"/>
            <a:ext cx="1824410" cy="523220"/>
          </a:xfrm>
          <a:prstGeom prst="rect">
            <a:avLst/>
          </a:prstGeom>
          <a:noFill/>
        </p:spPr>
        <p:txBody>
          <a:bodyPr wrap="none" rtlCol="0">
            <a:spAutoFit/>
          </a:bodyPr>
          <a:lstStyle/>
          <a:p>
            <a:pPr algn="l"/>
            <a:r>
              <a:rPr lang="en-IN" sz="2800" b="1" dirty="0">
                <a:solidFill>
                  <a:schemeClr val="bg1"/>
                </a:solidFill>
                <a:effectLst>
                  <a:glow rad="228600">
                    <a:schemeClr val="accent4">
                      <a:satMod val="175000"/>
                      <a:alpha val="40000"/>
                    </a:schemeClr>
                  </a:glow>
                </a:effectLst>
                <a:latin typeface="Segoe UI" panose="020B0502040204020203" pitchFamily="34" charset="0"/>
                <a:cs typeface="Segoe UI" panose="020B0502040204020203" pitchFamily="34" charset="0"/>
              </a:rPr>
              <a:t>Approach</a:t>
            </a:r>
          </a:p>
        </p:txBody>
      </p:sp>
      <p:grpSp>
        <p:nvGrpSpPr>
          <p:cNvPr id="48" name="Group 47">
            <a:extLst>
              <a:ext uri="{FF2B5EF4-FFF2-40B4-BE49-F238E27FC236}">
                <a16:creationId xmlns:a16="http://schemas.microsoft.com/office/drawing/2014/main" id="{AF266F71-477D-48A4-A9C1-98CA64020E08}"/>
              </a:ext>
            </a:extLst>
          </p:cNvPr>
          <p:cNvGrpSpPr/>
          <p:nvPr/>
        </p:nvGrpSpPr>
        <p:grpSpPr>
          <a:xfrm>
            <a:off x="304696" y="1784233"/>
            <a:ext cx="11707662" cy="3693967"/>
            <a:chOff x="304696" y="1784233"/>
            <a:chExt cx="11707662" cy="3693967"/>
          </a:xfrm>
        </p:grpSpPr>
        <p:grpSp>
          <p:nvGrpSpPr>
            <p:cNvPr id="39" name="Group 38">
              <a:extLst>
                <a:ext uri="{FF2B5EF4-FFF2-40B4-BE49-F238E27FC236}">
                  <a16:creationId xmlns:a16="http://schemas.microsoft.com/office/drawing/2014/main" id="{8F3CD9EA-6415-434D-92C0-97CE54CAD266}"/>
                </a:ext>
              </a:extLst>
            </p:cNvPr>
            <p:cNvGrpSpPr/>
            <p:nvPr/>
          </p:nvGrpSpPr>
          <p:grpSpPr>
            <a:xfrm>
              <a:off x="1360173" y="1866118"/>
              <a:ext cx="5022377" cy="3152633"/>
              <a:chOff x="3439230" y="2111779"/>
              <a:chExt cx="5022377" cy="3152633"/>
            </a:xfrm>
          </p:grpSpPr>
          <p:grpSp>
            <p:nvGrpSpPr>
              <p:cNvPr id="35" name="Group 34">
                <a:extLst>
                  <a:ext uri="{FF2B5EF4-FFF2-40B4-BE49-F238E27FC236}">
                    <a16:creationId xmlns:a16="http://schemas.microsoft.com/office/drawing/2014/main" id="{43E7A6C7-71D5-457A-B5F5-04A5B0538D25}"/>
                  </a:ext>
                </a:extLst>
              </p:cNvPr>
              <p:cNvGrpSpPr/>
              <p:nvPr/>
            </p:nvGrpSpPr>
            <p:grpSpPr>
              <a:xfrm>
                <a:off x="4135270" y="2111779"/>
                <a:ext cx="3875964" cy="3152633"/>
                <a:chOff x="1569492" y="1937982"/>
                <a:chExt cx="3875964" cy="3152633"/>
              </a:xfrm>
            </p:grpSpPr>
            <p:pic>
              <p:nvPicPr>
                <p:cNvPr id="12294" name="Picture 6" descr="Related image">
                  <a:extLst>
                    <a:ext uri="{FF2B5EF4-FFF2-40B4-BE49-F238E27FC236}">
                      <a16:creationId xmlns:a16="http://schemas.microsoft.com/office/drawing/2014/main" id="{79F0436F-58CF-428C-A014-F8EEB2AACC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91" t="11632" r="77099" b="7244"/>
                <a:stretch/>
              </p:blipFill>
              <p:spPr bwMode="auto">
                <a:xfrm>
                  <a:off x="1569492" y="1937982"/>
                  <a:ext cx="1883391" cy="315263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Related image">
                  <a:extLst>
                    <a:ext uri="{FF2B5EF4-FFF2-40B4-BE49-F238E27FC236}">
                      <a16:creationId xmlns:a16="http://schemas.microsoft.com/office/drawing/2014/main" id="{7193489A-9213-4E5C-8B68-C8F0609976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543" t="11984" r="2027" b="6891"/>
                <a:stretch/>
              </p:blipFill>
              <p:spPr bwMode="auto">
                <a:xfrm>
                  <a:off x="3452883" y="1937982"/>
                  <a:ext cx="1992573" cy="3152633"/>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Arc 36">
                <a:extLst>
                  <a:ext uri="{FF2B5EF4-FFF2-40B4-BE49-F238E27FC236}">
                    <a16:creationId xmlns:a16="http://schemas.microsoft.com/office/drawing/2014/main" id="{2427A92F-CCBD-463C-80DA-2532CACD33B5}"/>
                  </a:ext>
                </a:extLst>
              </p:cNvPr>
              <p:cNvSpPr/>
              <p:nvPr/>
            </p:nvSpPr>
            <p:spPr>
              <a:xfrm>
                <a:off x="3439230" y="3848670"/>
                <a:ext cx="5022377" cy="982639"/>
              </a:xfrm>
              <a:prstGeom prst="arc">
                <a:avLst>
                  <a:gd name="adj1" fmla="val 20979708"/>
                  <a:gd name="adj2" fmla="val 11418395"/>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sp>
          <p:nvSpPr>
            <p:cNvPr id="41" name="Rectangle 40">
              <a:extLst>
                <a:ext uri="{FF2B5EF4-FFF2-40B4-BE49-F238E27FC236}">
                  <a16:creationId xmlns:a16="http://schemas.microsoft.com/office/drawing/2014/main" id="{2117C906-946D-4C11-B777-37D4CE89D42E}"/>
                </a:ext>
              </a:extLst>
            </p:cNvPr>
            <p:cNvSpPr/>
            <p:nvPr/>
          </p:nvSpPr>
          <p:spPr>
            <a:xfrm>
              <a:off x="304696" y="1910238"/>
              <a:ext cx="1994353" cy="1692771"/>
            </a:xfrm>
            <a:prstGeom prst="rect">
              <a:avLst/>
            </a:prstGeom>
          </p:spPr>
          <p:txBody>
            <a:bodyPr wrap="square">
              <a:spAutoFit/>
            </a:bodyPr>
            <a:lstStyle/>
            <a:p>
              <a:r>
                <a:rPr lang="en-IN" sz="1200" b="1" dirty="0">
                  <a:latin typeface="Segoe UI" panose="020B0502040204020203" pitchFamily="34" charset="0"/>
                  <a:cs typeface="Segoe UI" panose="020B0502040204020203" pitchFamily="34" charset="0"/>
                </a:rPr>
                <a:t>Human Body Action as Controller</a:t>
              </a:r>
            </a:p>
            <a:p>
              <a:pPr marL="273050" indent="-273050">
                <a:buFont typeface="Wingdings" panose="05000000000000000000" pitchFamily="2" charset="2"/>
                <a:buChar char="§"/>
              </a:pPr>
              <a:r>
                <a:rPr lang="en-IN" sz="1000" dirty="0">
                  <a:latin typeface="Segoe UI" panose="020B0502040204020203" pitchFamily="34" charset="0"/>
                  <a:cs typeface="Segoe UI" panose="020B0502040204020203" pitchFamily="34" charset="0"/>
                </a:rPr>
                <a:t>Eye Movement</a:t>
              </a:r>
            </a:p>
            <a:p>
              <a:pPr marL="273050" indent="-273050">
                <a:buFont typeface="Wingdings" panose="05000000000000000000" pitchFamily="2" charset="2"/>
                <a:buChar char="§"/>
              </a:pPr>
              <a:r>
                <a:rPr lang="en-IN" sz="1000" dirty="0">
                  <a:latin typeface="Segoe UI" panose="020B0502040204020203" pitchFamily="34" charset="0"/>
                  <a:cs typeface="Segoe UI" panose="020B0502040204020203" pitchFamily="34" charset="0"/>
                </a:rPr>
                <a:t>Neck Movement</a:t>
              </a:r>
            </a:p>
            <a:p>
              <a:pPr marL="273050" indent="-273050">
                <a:buFont typeface="Wingdings" panose="05000000000000000000" pitchFamily="2" charset="2"/>
                <a:buChar char="§"/>
              </a:pPr>
              <a:r>
                <a:rPr lang="en-IN" sz="1000" dirty="0">
                  <a:latin typeface="Segoe UI" panose="020B0502040204020203" pitchFamily="34" charset="0"/>
                  <a:cs typeface="Segoe UI" panose="020B0502040204020203" pitchFamily="34" charset="0"/>
                </a:rPr>
                <a:t>Natural Gaze Range</a:t>
              </a:r>
            </a:p>
            <a:p>
              <a:pPr marL="273050" indent="-273050">
                <a:buFont typeface="Wingdings" panose="05000000000000000000" pitchFamily="2" charset="2"/>
                <a:buChar char="§"/>
              </a:pPr>
              <a:r>
                <a:rPr lang="en-IN" sz="1000" dirty="0">
                  <a:latin typeface="Segoe UI" panose="020B0502040204020203" pitchFamily="34" charset="0"/>
                  <a:cs typeface="Segoe UI" panose="020B0502040204020203" pitchFamily="34" charset="0"/>
                </a:rPr>
                <a:t>360 Degree Coverage</a:t>
              </a:r>
            </a:p>
            <a:p>
              <a:pPr marL="273050" indent="-273050">
                <a:buFont typeface="Wingdings" panose="05000000000000000000" pitchFamily="2" charset="2"/>
                <a:buChar char="§"/>
              </a:pPr>
              <a:r>
                <a:rPr lang="en-IN" sz="1000" dirty="0">
                  <a:latin typeface="Segoe UI" panose="020B0502040204020203" pitchFamily="34" charset="0"/>
                  <a:cs typeface="Segoe UI" panose="020B0502040204020203" pitchFamily="34" charset="0"/>
                </a:rPr>
                <a:t>Sitting / Standing position</a:t>
              </a:r>
            </a:p>
            <a:p>
              <a:pPr marL="273050" indent="-273050">
                <a:buFont typeface="Wingdings" panose="05000000000000000000" pitchFamily="2" charset="2"/>
                <a:buChar char="§"/>
              </a:pPr>
              <a:r>
                <a:rPr lang="en-IN" sz="1000" dirty="0">
                  <a:latin typeface="Segoe UI" panose="020B0502040204020203" pitchFamily="34" charset="0"/>
                  <a:cs typeface="Segoe UI" panose="020B0502040204020203" pitchFamily="34" charset="0"/>
                </a:rPr>
                <a:t>Arms Reach &amp; Movement</a:t>
              </a:r>
            </a:p>
            <a:p>
              <a:pPr marL="273050" indent="-273050">
                <a:buFont typeface="Wingdings" panose="05000000000000000000" pitchFamily="2" charset="2"/>
                <a:buChar char="§"/>
              </a:pPr>
              <a:r>
                <a:rPr lang="en-IN" sz="1000" dirty="0">
                  <a:latin typeface="Segoe UI" panose="020B0502040204020203" pitchFamily="34" charset="0"/>
                  <a:cs typeface="Segoe UI" panose="020B0502040204020203" pitchFamily="34" charset="0"/>
                </a:rPr>
                <a:t>Free Body Movement</a:t>
              </a:r>
            </a:p>
            <a:p>
              <a:pPr marL="273050" indent="-273050">
                <a:buFont typeface="Wingdings" panose="05000000000000000000" pitchFamily="2" charset="2"/>
                <a:buChar char="§"/>
              </a:pPr>
              <a:r>
                <a:rPr lang="en-IN" sz="1000" dirty="0">
                  <a:latin typeface="Segoe UI" panose="020B0502040204020203" pitchFamily="34" charset="0"/>
                  <a:cs typeface="Segoe UI" panose="020B0502040204020203" pitchFamily="34" charset="0"/>
                </a:rPr>
                <a:t>Working with Senses</a:t>
              </a:r>
            </a:p>
          </p:txBody>
        </p:sp>
        <p:cxnSp>
          <p:nvCxnSpPr>
            <p:cNvPr id="44" name="Straight Arrow Connector 43">
              <a:extLst>
                <a:ext uri="{FF2B5EF4-FFF2-40B4-BE49-F238E27FC236}">
                  <a16:creationId xmlns:a16="http://schemas.microsoft.com/office/drawing/2014/main" id="{B2100A09-86DF-4BC1-BB7A-D3A7D4198048}"/>
                </a:ext>
              </a:extLst>
            </p:cNvPr>
            <p:cNvCxnSpPr/>
            <p:nvPr/>
          </p:nvCxnSpPr>
          <p:spPr>
            <a:xfrm>
              <a:off x="5663825" y="2050364"/>
              <a:ext cx="3316406" cy="0"/>
            </a:xfrm>
            <a:prstGeom prst="straightConnector1">
              <a:avLst/>
            </a:prstGeom>
            <a:ln w="762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3" name="Picture 2" descr="Related image">
              <a:extLst>
                <a:ext uri="{FF2B5EF4-FFF2-40B4-BE49-F238E27FC236}">
                  <a16:creationId xmlns:a16="http://schemas.microsoft.com/office/drawing/2014/main" id="{A598ECDD-3040-4C69-9685-CC5E93ED502C}"/>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158" t="6044" r="5529" b="16344"/>
            <a:stretch/>
          </p:blipFill>
          <p:spPr bwMode="auto">
            <a:xfrm>
              <a:off x="6747800" y="1784233"/>
              <a:ext cx="1148455" cy="532261"/>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a:extLst>
                <a:ext uri="{FF2B5EF4-FFF2-40B4-BE49-F238E27FC236}">
                  <a16:creationId xmlns:a16="http://schemas.microsoft.com/office/drawing/2014/main" id="{0C0C072E-774C-412A-96B6-6803F3857FAE}"/>
                </a:ext>
              </a:extLst>
            </p:cNvPr>
            <p:cNvSpPr/>
            <p:nvPr/>
          </p:nvSpPr>
          <p:spPr>
            <a:xfrm>
              <a:off x="9041695" y="1854829"/>
              <a:ext cx="2970663" cy="923330"/>
            </a:xfrm>
            <a:prstGeom prst="rect">
              <a:avLst/>
            </a:prstGeom>
          </p:spPr>
          <p:txBody>
            <a:bodyPr wrap="square">
              <a:spAutoFit/>
            </a:bodyPr>
            <a:lstStyle/>
            <a:p>
              <a:r>
                <a:rPr lang="en-IN" dirty="0">
                  <a:latin typeface="Segoe UI" panose="020B0502040204020203" pitchFamily="34" charset="0"/>
                  <a:cs typeface="Segoe UI" panose="020B0502040204020203" pitchFamily="34" charset="0"/>
                </a:rPr>
                <a:t>Surrounding Ambience works as Digital Interface with Physical Parameters</a:t>
              </a:r>
              <a:endParaRPr lang="en-IN" dirty="0"/>
            </a:p>
          </p:txBody>
        </p:sp>
        <p:sp>
          <p:nvSpPr>
            <p:cNvPr id="50" name="Rectangle 49">
              <a:extLst>
                <a:ext uri="{FF2B5EF4-FFF2-40B4-BE49-F238E27FC236}">
                  <a16:creationId xmlns:a16="http://schemas.microsoft.com/office/drawing/2014/main" id="{CE6EA4F4-C171-4842-8FC8-608B2EC794E6}"/>
                </a:ext>
              </a:extLst>
            </p:cNvPr>
            <p:cNvSpPr/>
            <p:nvPr/>
          </p:nvSpPr>
          <p:spPr>
            <a:xfrm>
              <a:off x="6732374" y="2402680"/>
              <a:ext cx="2006222" cy="1200329"/>
            </a:xfrm>
            <a:prstGeom prst="rect">
              <a:avLst/>
            </a:prstGeom>
          </p:spPr>
          <p:txBody>
            <a:bodyPr wrap="square">
              <a:spAutoFit/>
            </a:bodyPr>
            <a:lstStyle/>
            <a:p>
              <a:r>
                <a:rPr lang="en-IN" sz="1200" b="1" dirty="0">
                  <a:latin typeface="Segoe UI" panose="020B0502040204020203" pitchFamily="34" charset="0"/>
                  <a:cs typeface="Segoe UI" panose="020B0502040204020203" pitchFamily="34" charset="0"/>
                </a:rPr>
                <a:t>Device Support</a:t>
              </a:r>
            </a:p>
            <a:p>
              <a:pPr marL="273050" indent="-273050">
                <a:buFont typeface="Wingdings" panose="05000000000000000000" pitchFamily="2" charset="2"/>
                <a:buChar char="§"/>
              </a:pPr>
              <a:r>
                <a:rPr lang="en-IN" sz="1000" dirty="0">
                  <a:latin typeface="Segoe UI" panose="020B0502040204020203" pitchFamily="34" charset="0"/>
                  <a:cs typeface="Segoe UI" panose="020B0502040204020203" pitchFamily="34" charset="0"/>
                </a:rPr>
                <a:t>Distance Design</a:t>
              </a:r>
            </a:p>
            <a:p>
              <a:pPr marL="273050" indent="-273050">
                <a:buFont typeface="Wingdings" panose="05000000000000000000" pitchFamily="2" charset="2"/>
                <a:buChar char="§"/>
              </a:pPr>
              <a:r>
                <a:rPr lang="en-IN" sz="1000" dirty="0">
                  <a:latin typeface="Segoe UI" panose="020B0502040204020203" pitchFamily="34" charset="0"/>
                  <a:cs typeface="Segoe UI" panose="020B0502040204020203" pitchFamily="34" charset="0"/>
                </a:rPr>
                <a:t>Vergence Accommodation</a:t>
              </a:r>
            </a:p>
            <a:p>
              <a:pPr marL="273050" indent="-273050">
                <a:buFont typeface="Wingdings" panose="05000000000000000000" pitchFamily="2" charset="2"/>
                <a:buChar char="§"/>
              </a:pPr>
              <a:r>
                <a:rPr lang="en-IN" sz="1000" dirty="0">
                  <a:latin typeface="Segoe UI" panose="020B0502040204020203" pitchFamily="34" charset="0"/>
                  <a:cs typeface="Segoe UI" panose="020B0502040204020203" pitchFamily="34" charset="0"/>
                </a:rPr>
                <a:t>Computer Vision</a:t>
              </a:r>
            </a:p>
            <a:p>
              <a:pPr marL="273050" indent="-273050">
                <a:buFont typeface="Wingdings" panose="05000000000000000000" pitchFamily="2" charset="2"/>
                <a:buChar char="§"/>
              </a:pPr>
              <a:r>
                <a:rPr lang="en-IN" sz="1000" dirty="0">
                  <a:latin typeface="Segoe UI" panose="020B0502040204020203" pitchFamily="34" charset="0"/>
                  <a:cs typeface="Segoe UI" panose="020B0502040204020203" pitchFamily="34" charset="0"/>
                </a:rPr>
                <a:t>Touch</a:t>
              </a:r>
            </a:p>
            <a:p>
              <a:pPr marL="273050" indent="-273050">
                <a:buFont typeface="Wingdings" panose="05000000000000000000" pitchFamily="2" charset="2"/>
                <a:buChar char="§"/>
              </a:pPr>
              <a:r>
                <a:rPr lang="en-IN" sz="1000" dirty="0">
                  <a:latin typeface="Segoe UI" panose="020B0502040204020203" pitchFamily="34" charset="0"/>
                  <a:cs typeface="Segoe UI" panose="020B0502040204020203" pitchFamily="34" charset="0"/>
                </a:rPr>
                <a:t>Proprioception</a:t>
              </a:r>
            </a:p>
            <a:p>
              <a:pPr marL="273050" indent="-273050">
                <a:buFont typeface="Wingdings" panose="05000000000000000000" pitchFamily="2" charset="2"/>
                <a:buChar char="§"/>
              </a:pPr>
              <a:r>
                <a:rPr lang="en-IN" sz="1000" dirty="0">
                  <a:latin typeface="Segoe UI" panose="020B0502040204020203" pitchFamily="34" charset="0"/>
                  <a:cs typeface="Segoe UI" panose="020B0502040204020203" pitchFamily="34" charset="0"/>
                </a:rPr>
                <a:t>Sound</a:t>
              </a:r>
            </a:p>
          </p:txBody>
        </p:sp>
        <p:sp>
          <p:nvSpPr>
            <p:cNvPr id="47" name="Rectangle 46">
              <a:extLst>
                <a:ext uri="{FF2B5EF4-FFF2-40B4-BE49-F238E27FC236}">
                  <a16:creationId xmlns:a16="http://schemas.microsoft.com/office/drawing/2014/main" id="{00982ED8-8737-4B34-8034-77BED3482DC3}"/>
                </a:ext>
              </a:extLst>
            </p:cNvPr>
            <p:cNvSpPr/>
            <p:nvPr/>
          </p:nvSpPr>
          <p:spPr>
            <a:xfrm>
              <a:off x="5663825" y="4585648"/>
              <a:ext cx="6096000" cy="892552"/>
            </a:xfrm>
            <a:prstGeom prst="rect">
              <a:avLst/>
            </a:prstGeom>
          </p:spPr>
          <p:txBody>
            <a:bodyPr>
              <a:spAutoFit/>
            </a:bodyPr>
            <a:lstStyle/>
            <a:p>
              <a:r>
                <a:rPr lang="en-IN" sz="1200" b="1" dirty="0">
                  <a:latin typeface="Segoe UI" panose="020B0502040204020203" pitchFamily="34" charset="0"/>
                  <a:cs typeface="Segoe UI" panose="020B0502040204020203" pitchFamily="34" charset="0"/>
                </a:rPr>
                <a:t>Guiding Principles</a:t>
              </a:r>
            </a:p>
            <a:p>
              <a:pPr marL="273050" lvl="1" indent="-273050">
                <a:buFont typeface="Wingdings" panose="05000000000000000000" pitchFamily="2" charset="2"/>
                <a:buChar char="§"/>
              </a:pPr>
              <a:r>
                <a:rPr lang="en-IN" sz="1000" dirty="0">
                  <a:latin typeface="Segoe UI" panose="020B0502040204020203" pitchFamily="34" charset="0"/>
                  <a:cs typeface="Segoe UI" panose="020B0502040204020203" pitchFamily="34" charset="0"/>
                </a:rPr>
                <a:t>Head Tracking is the Primary Sensory Demand</a:t>
              </a:r>
            </a:p>
            <a:p>
              <a:pPr marL="273050" lvl="1" indent="-273050">
                <a:buFont typeface="Wingdings" panose="05000000000000000000" pitchFamily="2" charset="2"/>
                <a:buChar char="§"/>
              </a:pPr>
              <a:r>
                <a:rPr lang="en-IN" sz="1000" dirty="0">
                  <a:latin typeface="Segoe UI" panose="020B0502040204020203" pitchFamily="34" charset="0"/>
                  <a:cs typeface="Segoe UI" panose="020B0502040204020203" pitchFamily="34" charset="0"/>
                </a:rPr>
                <a:t>Frame rates needs to controlled in moderate way</a:t>
              </a:r>
            </a:p>
            <a:p>
              <a:pPr marL="273050" lvl="1" indent="-273050">
                <a:buFont typeface="Wingdings" panose="05000000000000000000" pitchFamily="2" charset="2"/>
                <a:buChar char="§"/>
              </a:pPr>
              <a:r>
                <a:rPr lang="en-IN" sz="1000" dirty="0">
                  <a:latin typeface="Segoe UI" panose="020B0502040204020203" pitchFamily="34" charset="0"/>
                  <a:cs typeface="Segoe UI" panose="020B0502040204020203" pitchFamily="34" charset="0"/>
                </a:rPr>
                <a:t>Resolution issues are less noticeable when subject matter is within tangible distance</a:t>
              </a:r>
            </a:p>
            <a:p>
              <a:pPr marL="273050" lvl="1" indent="-273050">
                <a:buFont typeface="Wingdings" panose="05000000000000000000" pitchFamily="2" charset="2"/>
                <a:buChar char="§"/>
              </a:pPr>
              <a:r>
                <a:rPr lang="en-IN" sz="1000" dirty="0">
                  <a:latin typeface="Segoe UI" panose="020B0502040204020203" pitchFamily="34" charset="0"/>
                  <a:cs typeface="Segoe UI" panose="020B0502040204020203" pitchFamily="34" charset="0"/>
                </a:rPr>
                <a:t>Movement breaks the illusion or presence unless accompanied by an obvious means of Locomotion</a:t>
              </a:r>
            </a:p>
          </p:txBody>
        </p:sp>
      </p:grpSp>
    </p:spTree>
    <p:extLst>
      <p:ext uri="{BB962C8B-B14F-4D97-AF65-F5344CB8AC3E}">
        <p14:creationId xmlns:p14="http://schemas.microsoft.com/office/powerpoint/2010/main" val="2061520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C32579-0B21-493D-B3BA-1E528C253F40}"/>
              </a:ext>
            </a:extLst>
          </p:cNvPr>
          <p:cNvSpPr txBox="1"/>
          <p:nvPr/>
        </p:nvSpPr>
        <p:spPr>
          <a:xfrm>
            <a:off x="952931" y="72052"/>
            <a:ext cx="2086020" cy="523220"/>
          </a:xfrm>
          <a:prstGeom prst="rect">
            <a:avLst/>
          </a:prstGeom>
          <a:noFill/>
        </p:spPr>
        <p:txBody>
          <a:bodyPr wrap="none" rtlCol="0">
            <a:spAutoFit/>
          </a:bodyPr>
          <a:lstStyle/>
          <a:p>
            <a:pPr algn="l"/>
            <a:r>
              <a:rPr lang="en-IN" sz="2800" b="1" dirty="0">
                <a:solidFill>
                  <a:schemeClr val="bg1"/>
                </a:solidFill>
                <a:effectLst>
                  <a:glow rad="228600">
                    <a:schemeClr val="accent4">
                      <a:satMod val="175000"/>
                      <a:alpha val="40000"/>
                    </a:schemeClr>
                  </a:glow>
                </a:effectLst>
                <a:latin typeface="Segoe UI" panose="020B0502040204020203" pitchFamily="34" charset="0"/>
                <a:cs typeface="Segoe UI" panose="020B0502040204020203" pitchFamily="34" charset="0"/>
              </a:rPr>
              <a:t>Feature Set</a:t>
            </a:r>
          </a:p>
        </p:txBody>
      </p:sp>
      <p:sp>
        <p:nvSpPr>
          <p:cNvPr id="3" name="TextBox 2">
            <a:extLst>
              <a:ext uri="{FF2B5EF4-FFF2-40B4-BE49-F238E27FC236}">
                <a16:creationId xmlns:a16="http://schemas.microsoft.com/office/drawing/2014/main" id="{51B2D060-AF87-4E7C-A8A1-A659F85D9BAF}"/>
              </a:ext>
            </a:extLst>
          </p:cNvPr>
          <p:cNvSpPr txBox="1"/>
          <p:nvPr/>
        </p:nvSpPr>
        <p:spPr>
          <a:xfrm>
            <a:off x="2142696" y="1310182"/>
            <a:ext cx="3607206" cy="1169551"/>
          </a:xfrm>
          <a:prstGeom prst="rect">
            <a:avLst/>
          </a:prstGeom>
          <a:noFill/>
        </p:spPr>
        <p:txBody>
          <a:bodyPr wrap="none" rtlCol="0">
            <a:spAutoFit/>
          </a:bodyPr>
          <a:lstStyle/>
          <a:p>
            <a:r>
              <a:rPr lang="en-IN" sz="1400" b="1" dirty="0">
                <a:latin typeface="Segoe UI" panose="020B0502040204020203" pitchFamily="34" charset="0"/>
                <a:cs typeface="Segoe UI" panose="020B0502040204020203" pitchFamily="34" charset="0"/>
              </a:rPr>
              <a:t>Handling Parts &amp; Objects</a:t>
            </a:r>
          </a:p>
          <a:p>
            <a:endParaRPr lang="en-IN" sz="800" dirty="0">
              <a:latin typeface="Segoe UI" panose="020B0502040204020203" pitchFamily="34" charset="0"/>
              <a:cs typeface="Segoe UI" panose="020B0502040204020203" pitchFamily="34" charset="0"/>
            </a:endParaRPr>
          </a:p>
          <a:p>
            <a:pPr marL="95250" indent="-95250">
              <a:buFont typeface="Arial" panose="020B0604020202020204" pitchFamily="34" charset="0"/>
              <a:buChar char="•"/>
            </a:pPr>
            <a:r>
              <a:rPr lang="en-IN" sz="1200" dirty="0">
                <a:latin typeface="Segoe UI" panose="020B0502040204020203" pitchFamily="34" charset="0"/>
                <a:cs typeface="Segoe UI" panose="020B0502040204020203" pitchFamily="34" charset="0"/>
              </a:rPr>
              <a:t>Display Object List as Carousel</a:t>
            </a:r>
          </a:p>
          <a:p>
            <a:pPr marL="95250" indent="-95250">
              <a:buFont typeface="Arial" panose="020B0604020202020204" pitchFamily="34" charset="0"/>
              <a:buChar char="•"/>
            </a:pPr>
            <a:r>
              <a:rPr lang="en-IN" sz="1200" dirty="0">
                <a:latin typeface="Segoe UI" panose="020B0502040204020203" pitchFamily="34" charset="0"/>
                <a:cs typeface="Segoe UI" panose="020B0502040204020203" pitchFamily="34" charset="0"/>
              </a:rPr>
              <a:t>Assembly of Composite Object from Parts Palette</a:t>
            </a:r>
          </a:p>
          <a:p>
            <a:pPr marL="95250" indent="-95250">
              <a:buFont typeface="Arial" panose="020B0604020202020204" pitchFamily="34" charset="0"/>
              <a:buChar char="•"/>
            </a:pPr>
            <a:r>
              <a:rPr lang="en-IN" sz="1200" dirty="0">
                <a:latin typeface="Segoe UI" panose="020B0502040204020203" pitchFamily="34" charset="0"/>
                <a:cs typeface="Segoe UI" panose="020B0502040204020203" pitchFamily="34" charset="0"/>
              </a:rPr>
              <a:t>Disassembling of Object into parts</a:t>
            </a:r>
          </a:p>
          <a:p>
            <a:pPr marL="95250" indent="-95250">
              <a:buFont typeface="Arial" panose="020B0604020202020204" pitchFamily="34" charset="0"/>
              <a:buChar char="•"/>
            </a:pPr>
            <a:r>
              <a:rPr lang="en-IN" sz="1200" dirty="0">
                <a:latin typeface="Segoe UI" panose="020B0502040204020203" pitchFamily="34" charset="0"/>
                <a:cs typeface="Segoe UI" panose="020B0502040204020203" pitchFamily="34" charset="0"/>
              </a:rPr>
              <a:t>Iterative Disassembly of Objects</a:t>
            </a:r>
          </a:p>
        </p:txBody>
      </p:sp>
      <p:grpSp>
        <p:nvGrpSpPr>
          <p:cNvPr id="4" name="Group 3">
            <a:extLst>
              <a:ext uri="{FF2B5EF4-FFF2-40B4-BE49-F238E27FC236}">
                <a16:creationId xmlns:a16="http://schemas.microsoft.com/office/drawing/2014/main" id="{0F0148A0-585F-4826-BF51-31D503B9AA4F}"/>
              </a:ext>
            </a:extLst>
          </p:cNvPr>
          <p:cNvGrpSpPr/>
          <p:nvPr/>
        </p:nvGrpSpPr>
        <p:grpSpPr>
          <a:xfrm>
            <a:off x="988141" y="4658084"/>
            <a:ext cx="981601" cy="937026"/>
            <a:chOff x="1418231" y="2550994"/>
            <a:chExt cx="1092958" cy="1100461"/>
          </a:xfrm>
        </p:grpSpPr>
        <p:pic>
          <p:nvPicPr>
            <p:cNvPr id="6148" name="Picture 4" descr="Related image">
              <a:extLst>
                <a:ext uri="{FF2B5EF4-FFF2-40B4-BE49-F238E27FC236}">
                  <a16:creationId xmlns:a16="http://schemas.microsoft.com/office/drawing/2014/main" id="{95B72B53-4C37-4893-9811-0E43B460D668}"/>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18231" y="2550994"/>
              <a:ext cx="1092958" cy="10929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elated image">
              <a:extLst>
                <a:ext uri="{FF2B5EF4-FFF2-40B4-BE49-F238E27FC236}">
                  <a16:creationId xmlns:a16="http://schemas.microsoft.com/office/drawing/2014/main" id="{ADB68F5C-A854-47FC-95D1-77481C5DF126}"/>
                </a:ext>
              </a:extLst>
            </p:cNvPr>
            <p:cNvPicPr>
              <a:picLocks noChangeAspect="1" noChangeArrowheads="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27745" t="29865" r="8571"/>
            <a:stretch/>
          </p:blipFill>
          <p:spPr bwMode="auto">
            <a:xfrm>
              <a:off x="1719617" y="2884906"/>
              <a:ext cx="696036" cy="766549"/>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FD611FBA-E816-4F16-80D4-423D7EDE769D}"/>
              </a:ext>
            </a:extLst>
          </p:cNvPr>
          <p:cNvGrpSpPr/>
          <p:nvPr/>
        </p:nvGrpSpPr>
        <p:grpSpPr>
          <a:xfrm>
            <a:off x="1133953" y="3046161"/>
            <a:ext cx="806736" cy="910989"/>
            <a:chOff x="1347153" y="2709420"/>
            <a:chExt cx="806736" cy="910989"/>
          </a:xfrm>
        </p:grpSpPr>
        <p:pic>
          <p:nvPicPr>
            <p:cNvPr id="6150" name="Picture 6" descr="Image result for icon action">
              <a:extLst>
                <a:ext uri="{FF2B5EF4-FFF2-40B4-BE49-F238E27FC236}">
                  <a16:creationId xmlns:a16="http://schemas.microsoft.com/office/drawing/2014/main" id="{E4515209-DF30-4A94-AD2A-3A58FE669454}"/>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56632" y="2709420"/>
              <a:ext cx="797257" cy="9072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mage result for icon action">
              <a:extLst>
                <a:ext uri="{FF2B5EF4-FFF2-40B4-BE49-F238E27FC236}">
                  <a16:creationId xmlns:a16="http://schemas.microsoft.com/office/drawing/2014/main" id="{56D5AD97-DA1C-462C-B413-B32787C9DAC1}"/>
                </a:ext>
              </a:extLst>
            </p:cNvPr>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t="20021" r="18622"/>
            <a:stretch/>
          </p:blipFill>
          <p:spPr bwMode="auto">
            <a:xfrm>
              <a:off x="1347153" y="2894803"/>
              <a:ext cx="648788" cy="725606"/>
            </a:xfrm>
            <a:prstGeom prst="ellipse">
              <a:avLst/>
            </a:prstGeom>
            <a:noFill/>
            <a:extLst>
              <a:ext uri="{909E8E84-426E-40DD-AFC4-6F175D3DCCD1}">
                <a14:hiddenFill xmlns:a14="http://schemas.microsoft.com/office/drawing/2010/main">
                  <a:solidFill>
                    <a:srgbClr val="FFFFFF"/>
                  </a:solidFill>
                </a14:hiddenFill>
              </a:ext>
            </a:extLst>
          </p:spPr>
        </p:pic>
      </p:grpSp>
      <p:pic>
        <p:nvPicPr>
          <p:cNvPr id="6152" name="Picture 8" descr="Image result for icon parts box">
            <a:extLst>
              <a:ext uri="{FF2B5EF4-FFF2-40B4-BE49-F238E27FC236}">
                <a16:creationId xmlns:a16="http://schemas.microsoft.com/office/drawing/2014/main" id="{5C6E9307-EEDA-4630-8F13-A178B8C6CB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864" t="11457" r="7054" b="23206"/>
          <a:stretch/>
        </p:blipFill>
        <p:spPr bwMode="auto">
          <a:xfrm>
            <a:off x="900707" y="1319212"/>
            <a:ext cx="1156467" cy="95534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B303884-B8C7-4C1D-8F72-DD58A41A79DD}"/>
              </a:ext>
            </a:extLst>
          </p:cNvPr>
          <p:cNvSpPr txBox="1"/>
          <p:nvPr/>
        </p:nvSpPr>
        <p:spPr>
          <a:xfrm>
            <a:off x="2142694" y="2805312"/>
            <a:ext cx="2505942" cy="1392689"/>
          </a:xfrm>
          <a:prstGeom prst="rect">
            <a:avLst/>
          </a:prstGeom>
          <a:noFill/>
        </p:spPr>
        <p:txBody>
          <a:bodyPr wrap="none" rtlCol="0">
            <a:spAutoFit/>
          </a:bodyPr>
          <a:lstStyle/>
          <a:p>
            <a:r>
              <a:rPr lang="en-IN" sz="1400" b="1" dirty="0">
                <a:latin typeface="Segoe UI" panose="020B0502040204020203" pitchFamily="34" charset="0"/>
                <a:cs typeface="Segoe UI" panose="020B0502040204020203" pitchFamily="34" charset="0"/>
              </a:rPr>
              <a:t>Diverse User Action Types</a:t>
            </a:r>
          </a:p>
          <a:p>
            <a:endParaRPr lang="en-IN" sz="1050" dirty="0">
              <a:latin typeface="Segoe UI" panose="020B0502040204020203" pitchFamily="34" charset="0"/>
              <a:cs typeface="Segoe UI" panose="020B0502040204020203" pitchFamily="34" charset="0"/>
            </a:endParaRPr>
          </a:p>
          <a:p>
            <a:pPr marL="95250" indent="-95250">
              <a:buFont typeface="Arial" panose="020B0604020202020204" pitchFamily="34" charset="0"/>
              <a:buChar char="•"/>
            </a:pPr>
            <a:r>
              <a:rPr lang="en-IN" sz="1200" dirty="0">
                <a:latin typeface="Segoe UI" panose="020B0502040204020203" pitchFamily="34" charset="0"/>
                <a:cs typeface="Segoe UI" panose="020B0502040204020203" pitchFamily="34" charset="0"/>
              </a:rPr>
              <a:t>Spatial Drag, Tap, Bloom</a:t>
            </a:r>
          </a:p>
          <a:p>
            <a:pPr marL="95250" indent="-95250">
              <a:buFont typeface="Arial" panose="020B0604020202020204" pitchFamily="34" charset="0"/>
              <a:buChar char="•"/>
            </a:pPr>
            <a:r>
              <a:rPr lang="en-IN" sz="1200" dirty="0">
                <a:latin typeface="Segoe UI" panose="020B0502040204020203" pitchFamily="34" charset="0"/>
                <a:cs typeface="Segoe UI" panose="020B0502040204020203" pitchFamily="34" charset="0"/>
              </a:rPr>
              <a:t>Vision Tracking driven Command</a:t>
            </a:r>
          </a:p>
          <a:p>
            <a:pPr marL="95250" indent="-95250">
              <a:buFont typeface="Arial" panose="020B0604020202020204" pitchFamily="34" charset="0"/>
              <a:buChar char="•"/>
            </a:pPr>
            <a:r>
              <a:rPr lang="en-IN" sz="1200" dirty="0">
                <a:latin typeface="Segoe UI" panose="020B0502040204020203" pitchFamily="34" charset="0"/>
                <a:cs typeface="Segoe UI" panose="020B0502040204020203" pitchFamily="34" charset="0"/>
              </a:rPr>
              <a:t>Gesture Command</a:t>
            </a:r>
          </a:p>
          <a:p>
            <a:pPr marL="95250" indent="-95250">
              <a:buFont typeface="Arial" panose="020B0604020202020204" pitchFamily="34" charset="0"/>
              <a:buChar char="•"/>
            </a:pPr>
            <a:r>
              <a:rPr lang="en-IN" sz="1200" dirty="0">
                <a:latin typeface="Segoe UI" panose="020B0502040204020203" pitchFamily="34" charset="0"/>
                <a:cs typeface="Segoe UI" panose="020B0502040204020203" pitchFamily="34" charset="0"/>
              </a:rPr>
              <a:t>Voice Command</a:t>
            </a:r>
          </a:p>
          <a:p>
            <a:pPr marL="95250" indent="-95250">
              <a:buFont typeface="Arial" panose="020B0604020202020204" pitchFamily="34" charset="0"/>
              <a:buChar char="•"/>
            </a:pPr>
            <a:r>
              <a:rPr lang="en-IN" sz="1200" dirty="0">
                <a:latin typeface="Segoe UI" panose="020B0502040204020203" pitchFamily="34" charset="0"/>
                <a:cs typeface="Segoe UI" panose="020B0502040204020203" pitchFamily="34" charset="0"/>
              </a:rPr>
              <a:t>Guided Navigation</a:t>
            </a:r>
          </a:p>
        </p:txBody>
      </p:sp>
      <p:sp>
        <p:nvSpPr>
          <p:cNvPr id="13" name="TextBox 12">
            <a:extLst>
              <a:ext uri="{FF2B5EF4-FFF2-40B4-BE49-F238E27FC236}">
                <a16:creationId xmlns:a16="http://schemas.microsoft.com/office/drawing/2014/main" id="{85AA0A83-D50B-4BEA-A4E2-C4B134CC8766}"/>
              </a:ext>
            </a:extLst>
          </p:cNvPr>
          <p:cNvSpPr txBox="1"/>
          <p:nvPr/>
        </p:nvSpPr>
        <p:spPr>
          <a:xfrm>
            <a:off x="2142694" y="4522870"/>
            <a:ext cx="3111692" cy="1354217"/>
          </a:xfrm>
          <a:prstGeom prst="rect">
            <a:avLst/>
          </a:prstGeom>
          <a:noFill/>
        </p:spPr>
        <p:txBody>
          <a:bodyPr wrap="square" rtlCol="0">
            <a:spAutoFit/>
          </a:bodyPr>
          <a:lstStyle/>
          <a:p>
            <a:r>
              <a:rPr lang="en-IN" sz="1400" b="1" dirty="0">
                <a:latin typeface="Segoe UI" panose="020B0502040204020203" pitchFamily="34" charset="0"/>
                <a:cs typeface="Segoe UI" panose="020B0502040204020203" pitchFamily="34" charset="0"/>
              </a:rPr>
              <a:t>Diverse Object Operations</a:t>
            </a:r>
          </a:p>
          <a:p>
            <a:endParaRPr lang="en-IN" sz="800" dirty="0">
              <a:latin typeface="Segoe UI" panose="020B0502040204020203" pitchFamily="34" charset="0"/>
              <a:cs typeface="Segoe UI" panose="020B0502040204020203" pitchFamily="34" charset="0"/>
            </a:endParaRPr>
          </a:p>
          <a:p>
            <a:pPr marL="95250" indent="-95250">
              <a:buFont typeface="Arial" panose="020B0604020202020204" pitchFamily="34" charset="0"/>
              <a:buChar char="•"/>
            </a:pPr>
            <a:r>
              <a:rPr lang="en-IN" sz="1200" dirty="0">
                <a:latin typeface="Segoe UI" panose="020B0502040204020203" pitchFamily="34" charset="0"/>
                <a:cs typeface="Segoe UI" panose="020B0502040204020203" pitchFamily="34" charset="0"/>
              </a:rPr>
              <a:t>Copy &amp; Clone</a:t>
            </a:r>
          </a:p>
          <a:p>
            <a:pPr marL="95250" indent="-95250">
              <a:buFont typeface="Arial" panose="020B0604020202020204" pitchFamily="34" charset="0"/>
              <a:buChar char="•"/>
            </a:pPr>
            <a:r>
              <a:rPr lang="en-IN" sz="1200" dirty="0">
                <a:latin typeface="Segoe UI" panose="020B0502040204020203" pitchFamily="34" charset="0"/>
                <a:cs typeface="Segoe UI" panose="020B0502040204020203" pitchFamily="34" charset="0"/>
              </a:rPr>
              <a:t>Apply Colours and Styles</a:t>
            </a:r>
          </a:p>
          <a:p>
            <a:pPr marL="95250" indent="-95250">
              <a:buFont typeface="Arial" panose="020B0604020202020204" pitchFamily="34" charset="0"/>
              <a:buChar char="•"/>
            </a:pPr>
            <a:r>
              <a:rPr lang="en-IN" sz="1200" dirty="0">
                <a:latin typeface="Segoe UI" panose="020B0502040204020203" pitchFamily="34" charset="0"/>
                <a:cs typeface="Segoe UI" panose="020B0502040204020203" pitchFamily="34" charset="0"/>
              </a:rPr>
              <a:t>Resize and Zooming – In / Out</a:t>
            </a:r>
          </a:p>
          <a:p>
            <a:pPr marL="95250" indent="-95250">
              <a:buFont typeface="Arial" panose="020B0604020202020204" pitchFamily="34" charset="0"/>
              <a:buChar char="•"/>
            </a:pPr>
            <a:r>
              <a:rPr lang="en-IN" sz="1200" dirty="0">
                <a:latin typeface="Segoe UI" panose="020B0502040204020203" pitchFamily="34" charset="0"/>
                <a:cs typeface="Segoe UI" panose="020B0502040204020203" pitchFamily="34" charset="0"/>
              </a:rPr>
              <a:t>Spinning – automated &amp; guided</a:t>
            </a:r>
          </a:p>
          <a:p>
            <a:pPr marL="95250" indent="-95250">
              <a:buFont typeface="Arial" panose="020B0604020202020204" pitchFamily="34" charset="0"/>
              <a:buChar char="•"/>
            </a:pPr>
            <a:r>
              <a:rPr lang="en-IN" sz="1200" dirty="0">
                <a:latin typeface="Segoe UI" panose="020B0502040204020203" pitchFamily="34" charset="0"/>
                <a:cs typeface="Segoe UI" panose="020B0502040204020203" pitchFamily="34" charset="0"/>
              </a:rPr>
              <a:t>Spatial Movement</a:t>
            </a:r>
          </a:p>
        </p:txBody>
      </p:sp>
      <p:grpSp>
        <p:nvGrpSpPr>
          <p:cNvPr id="7" name="Group 6">
            <a:extLst>
              <a:ext uri="{FF2B5EF4-FFF2-40B4-BE49-F238E27FC236}">
                <a16:creationId xmlns:a16="http://schemas.microsoft.com/office/drawing/2014/main" id="{AA39C091-CC91-4003-BCFA-C1F79ED8D7E1}"/>
              </a:ext>
            </a:extLst>
          </p:cNvPr>
          <p:cNvGrpSpPr/>
          <p:nvPr/>
        </p:nvGrpSpPr>
        <p:grpSpPr>
          <a:xfrm>
            <a:off x="6018657" y="3080445"/>
            <a:ext cx="1160060" cy="842425"/>
            <a:chOff x="6619164" y="1970882"/>
            <a:chExt cx="1160060" cy="842425"/>
          </a:xfrm>
        </p:grpSpPr>
        <p:pic>
          <p:nvPicPr>
            <p:cNvPr id="6154" name="Picture 10" descr="Image result for icon media and contents">
              <a:extLst>
                <a:ext uri="{FF2B5EF4-FFF2-40B4-BE49-F238E27FC236}">
                  <a16:creationId xmlns:a16="http://schemas.microsoft.com/office/drawing/2014/main" id="{BC3A67A6-0E11-4C8F-86A1-0D4F19204455}"/>
                </a:ext>
              </a:extLst>
            </p:cNvPr>
            <p:cNvPicPr>
              <a:picLocks noChangeAspect="1" noChangeArrowheads="1"/>
            </p:cNvPicPr>
            <p:nvPr/>
          </p:nvPicPr>
          <p:blipFill rotWithShape="1">
            <a:blip r:embed="rId5">
              <a:clrChange>
                <a:clrFrom>
                  <a:srgbClr val="E7E7E7"/>
                </a:clrFrom>
                <a:clrTo>
                  <a:srgbClr val="E7E7E7">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l="13605" t="14260" r="13059" b="14733"/>
            <a:stretch/>
          </p:blipFill>
          <p:spPr bwMode="auto">
            <a:xfrm>
              <a:off x="6619164" y="1970882"/>
              <a:ext cx="1160060" cy="8424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Image result for icon media and contents">
              <a:extLst>
                <a:ext uri="{FF2B5EF4-FFF2-40B4-BE49-F238E27FC236}">
                  <a16:creationId xmlns:a16="http://schemas.microsoft.com/office/drawing/2014/main" id="{3B067A64-72B3-4A07-9FB7-15DFC4B6D5BE}"/>
                </a:ext>
              </a:extLst>
            </p:cNvPr>
            <p:cNvPicPr>
              <a:picLocks noChangeAspect="1" noChangeArrowheads="1"/>
            </p:cNvPicPr>
            <p:nvPr/>
          </p:nvPicPr>
          <p:blipFill rotWithShape="1">
            <a:blip r:embed="rId5">
              <a:clrChange>
                <a:clrFrom>
                  <a:srgbClr val="E7E7E7"/>
                </a:clrFrom>
                <a:clrTo>
                  <a:srgbClr val="E7E7E7">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l="42737" t="34138" r="13059" b="14733"/>
            <a:stretch/>
          </p:blipFill>
          <p:spPr bwMode="auto">
            <a:xfrm>
              <a:off x="7079986" y="2193064"/>
              <a:ext cx="699238" cy="606595"/>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a:extLst>
              <a:ext uri="{FF2B5EF4-FFF2-40B4-BE49-F238E27FC236}">
                <a16:creationId xmlns:a16="http://schemas.microsoft.com/office/drawing/2014/main" id="{E40473AA-A757-4BE4-8F3E-FC0C2D19EB4D}"/>
              </a:ext>
            </a:extLst>
          </p:cNvPr>
          <p:cNvSpPr txBox="1"/>
          <p:nvPr/>
        </p:nvSpPr>
        <p:spPr>
          <a:xfrm>
            <a:off x="7440296" y="2916883"/>
            <a:ext cx="3314136" cy="1169551"/>
          </a:xfrm>
          <a:prstGeom prst="rect">
            <a:avLst/>
          </a:prstGeom>
          <a:noFill/>
        </p:spPr>
        <p:txBody>
          <a:bodyPr wrap="square" rtlCol="0">
            <a:spAutoFit/>
          </a:bodyPr>
          <a:lstStyle/>
          <a:p>
            <a:r>
              <a:rPr lang="en-IN" sz="1400" b="1" dirty="0">
                <a:latin typeface="Segoe UI" panose="020B0502040204020203" pitchFamily="34" charset="0"/>
                <a:cs typeface="Segoe UI" panose="020B0502040204020203" pitchFamily="34" charset="0"/>
              </a:rPr>
              <a:t>External Data / Content Association</a:t>
            </a:r>
          </a:p>
          <a:p>
            <a:endParaRPr lang="en-IN" sz="800" dirty="0">
              <a:latin typeface="Segoe UI" panose="020B0502040204020203" pitchFamily="34" charset="0"/>
              <a:cs typeface="Segoe UI" panose="020B0502040204020203" pitchFamily="34" charset="0"/>
            </a:endParaRPr>
          </a:p>
          <a:p>
            <a:pPr marL="95250" indent="-95250">
              <a:buFont typeface="Arial" panose="020B0604020202020204" pitchFamily="34" charset="0"/>
              <a:buChar char="•"/>
            </a:pPr>
            <a:r>
              <a:rPr lang="en-IN" sz="1200" dirty="0">
                <a:latin typeface="Segoe UI" panose="020B0502040204020203" pitchFamily="34" charset="0"/>
                <a:cs typeface="Segoe UI" panose="020B0502040204020203" pitchFamily="34" charset="0"/>
              </a:rPr>
              <a:t>Access to Relational / Non-Relational Data</a:t>
            </a:r>
          </a:p>
          <a:p>
            <a:pPr marL="95250" indent="-95250">
              <a:buFont typeface="Arial" panose="020B0604020202020204" pitchFamily="34" charset="0"/>
              <a:buChar char="•"/>
            </a:pPr>
            <a:r>
              <a:rPr lang="en-IN" sz="1200" dirty="0">
                <a:latin typeface="Segoe UI" panose="020B0502040204020203" pitchFamily="34" charset="0"/>
                <a:cs typeface="Segoe UI" panose="020B0502040204020203" pitchFamily="34" charset="0"/>
              </a:rPr>
              <a:t>Artifacts from Repository e.g. Manual</a:t>
            </a:r>
          </a:p>
          <a:p>
            <a:pPr marL="95250" indent="-95250">
              <a:buFont typeface="Arial" panose="020B0604020202020204" pitchFamily="34" charset="0"/>
              <a:buChar char="•"/>
            </a:pPr>
            <a:r>
              <a:rPr lang="en-IN" sz="1200" dirty="0">
                <a:latin typeface="Segoe UI" panose="020B0502040204020203" pitchFamily="34" charset="0"/>
                <a:cs typeface="Segoe UI" panose="020B0502040204020203" pitchFamily="34" charset="0"/>
              </a:rPr>
              <a:t>Image Library Browsing e.g. Catalog</a:t>
            </a:r>
          </a:p>
          <a:p>
            <a:pPr marL="95250" indent="-95250">
              <a:buFont typeface="Arial" panose="020B0604020202020204" pitchFamily="34" charset="0"/>
              <a:buChar char="•"/>
            </a:pPr>
            <a:r>
              <a:rPr lang="en-IN" sz="1200" dirty="0">
                <a:latin typeface="Segoe UI" panose="020B0502040204020203" pitchFamily="34" charset="0"/>
                <a:cs typeface="Segoe UI" panose="020B0502040204020203" pitchFamily="34" charset="0"/>
              </a:rPr>
              <a:t>Playback Media e.g. Training Video</a:t>
            </a:r>
          </a:p>
        </p:txBody>
      </p:sp>
      <p:pic>
        <p:nvPicPr>
          <p:cNvPr id="6156" name="Picture 12" descr="Image result for icon collaboration">
            <a:extLst>
              <a:ext uri="{FF2B5EF4-FFF2-40B4-BE49-F238E27FC236}">
                <a16:creationId xmlns:a16="http://schemas.microsoft.com/office/drawing/2014/main" id="{A64A1318-C867-441D-848E-6E557D48801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840" t="15920" r="15429" b="24179"/>
          <a:stretch/>
        </p:blipFill>
        <p:spPr bwMode="auto">
          <a:xfrm>
            <a:off x="6090032" y="1375884"/>
            <a:ext cx="1017311" cy="103814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1000405F-7F8F-400A-9257-0539FE205B01}"/>
              </a:ext>
            </a:extLst>
          </p:cNvPr>
          <p:cNvSpPr txBox="1"/>
          <p:nvPr/>
        </p:nvSpPr>
        <p:spPr>
          <a:xfrm>
            <a:off x="7440296" y="1310181"/>
            <a:ext cx="3715184" cy="1354217"/>
          </a:xfrm>
          <a:prstGeom prst="rect">
            <a:avLst/>
          </a:prstGeom>
          <a:noFill/>
        </p:spPr>
        <p:txBody>
          <a:bodyPr wrap="none" rtlCol="0">
            <a:spAutoFit/>
          </a:bodyPr>
          <a:lstStyle/>
          <a:p>
            <a:r>
              <a:rPr lang="en-IN" sz="1400" b="1" dirty="0">
                <a:latin typeface="Segoe UI" panose="020B0502040204020203" pitchFamily="34" charset="0"/>
                <a:cs typeface="Segoe UI" panose="020B0502040204020203" pitchFamily="34" charset="0"/>
              </a:rPr>
              <a:t>Real &amp; Virtual Collaboration</a:t>
            </a:r>
          </a:p>
          <a:p>
            <a:endParaRPr lang="en-IN" sz="800" dirty="0">
              <a:latin typeface="Segoe UI" panose="020B0502040204020203" pitchFamily="34" charset="0"/>
              <a:cs typeface="Segoe UI" panose="020B0502040204020203" pitchFamily="34" charset="0"/>
            </a:endParaRPr>
          </a:p>
          <a:p>
            <a:pPr marL="95250" indent="-95250">
              <a:buFont typeface="Arial" panose="020B0604020202020204" pitchFamily="34" charset="0"/>
              <a:buChar char="•"/>
            </a:pPr>
            <a:r>
              <a:rPr lang="en-IN" sz="1200" dirty="0">
                <a:latin typeface="Segoe UI" panose="020B0502040204020203" pitchFamily="34" charset="0"/>
                <a:cs typeface="Segoe UI" panose="020B0502040204020203" pitchFamily="34" charset="0"/>
              </a:rPr>
              <a:t>Multi-way discussion with Individuals over IMs</a:t>
            </a:r>
          </a:p>
          <a:p>
            <a:pPr marL="95250" indent="-95250">
              <a:buFont typeface="Arial" panose="020B0604020202020204" pitchFamily="34" charset="0"/>
              <a:buChar char="•"/>
            </a:pPr>
            <a:r>
              <a:rPr lang="en-IN" sz="1200" dirty="0">
                <a:latin typeface="Segoe UI" panose="020B0502040204020203" pitchFamily="34" charset="0"/>
                <a:cs typeface="Segoe UI" panose="020B0502040204020203" pitchFamily="34" charset="0"/>
              </a:rPr>
              <a:t>Call and Texting to Phone</a:t>
            </a:r>
          </a:p>
          <a:p>
            <a:pPr marL="95250" indent="-95250">
              <a:buFont typeface="Arial" panose="020B0604020202020204" pitchFamily="34" charset="0"/>
              <a:buChar char="•"/>
            </a:pPr>
            <a:r>
              <a:rPr lang="en-IN" sz="1200" dirty="0">
                <a:latin typeface="Segoe UI" panose="020B0502040204020203" pitchFamily="34" charset="0"/>
                <a:cs typeface="Segoe UI" panose="020B0502040204020203" pitchFamily="34" charset="0"/>
              </a:rPr>
              <a:t>Virtual Presence of Remote SME</a:t>
            </a:r>
          </a:p>
          <a:p>
            <a:pPr marL="95250" indent="-95250">
              <a:buFont typeface="Arial" panose="020B0604020202020204" pitchFamily="34" charset="0"/>
              <a:buChar char="•"/>
            </a:pPr>
            <a:r>
              <a:rPr lang="en-IN" sz="1200" dirty="0">
                <a:latin typeface="Segoe UI" panose="020B0502040204020203" pitchFamily="34" charset="0"/>
                <a:cs typeface="Segoe UI" panose="020B0502040204020203" pitchFamily="34" charset="0"/>
              </a:rPr>
              <a:t>Live Sharing of MR view from Collaborating User(s)</a:t>
            </a:r>
          </a:p>
          <a:p>
            <a:pPr marL="95250" indent="-95250">
              <a:buFont typeface="Arial" panose="020B0604020202020204" pitchFamily="34" charset="0"/>
              <a:buChar char="•"/>
            </a:pPr>
            <a:r>
              <a:rPr lang="en-IN" sz="1200" dirty="0">
                <a:latin typeface="Segoe UI" panose="020B0502040204020203" pitchFamily="34" charset="0"/>
                <a:cs typeface="Segoe UI" panose="020B0502040204020203" pitchFamily="34" charset="0"/>
              </a:rPr>
              <a:t>Co-creation of Design Objects</a:t>
            </a:r>
          </a:p>
        </p:txBody>
      </p:sp>
      <p:sp>
        <p:nvSpPr>
          <p:cNvPr id="20" name="TextBox 19">
            <a:extLst>
              <a:ext uri="{FF2B5EF4-FFF2-40B4-BE49-F238E27FC236}">
                <a16:creationId xmlns:a16="http://schemas.microsoft.com/office/drawing/2014/main" id="{7BD547E9-C39A-42E1-96F2-F97132E22F4F}"/>
              </a:ext>
            </a:extLst>
          </p:cNvPr>
          <p:cNvSpPr txBox="1"/>
          <p:nvPr/>
        </p:nvSpPr>
        <p:spPr>
          <a:xfrm>
            <a:off x="7440296" y="4522870"/>
            <a:ext cx="3887341" cy="984885"/>
          </a:xfrm>
          <a:prstGeom prst="rect">
            <a:avLst/>
          </a:prstGeom>
          <a:noFill/>
        </p:spPr>
        <p:txBody>
          <a:bodyPr wrap="square" rtlCol="0">
            <a:spAutoFit/>
          </a:bodyPr>
          <a:lstStyle/>
          <a:p>
            <a:r>
              <a:rPr lang="en-IN" sz="1400" b="1" dirty="0">
                <a:latin typeface="Segoe UI" panose="020B0502040204020203" pitchFamily="34" charset="0"/>
                <a:cs typeface="Segoe UI" panose="020B0502040204020203" pitchFamily="34" charset="0"/>
              </a:rPr>
              <a:t>Miscellaneous Complex Operations</a:t>
            </a:r>
          </a:p>
          <a:p>
            <a:endParaRPr lang="en-IN" sz="800" dirty="0">
              <a:latin typeface="Segoe UI" panose="020B0502040204020203" pitchFamily="34" charset="0"/>
              <a:cs typeface="Segoe UI" panose="020B0502040204020203" pitchFamily="34" charset="0"/>
            </a:endParaRPr>
          </a:p>
          <a:p>
            <a:pPr marL="95250" indent="-95250">
              <a:buFont typeface="Arial" panose="020B0604020202020204" pitchFamily="34" charset="0"/>
              <a:buChar char="•"/>
            </a:pPr>
            <a:r>
              <a:rPr lang="en-IN" sz="1200" dirty="0">
                <a:latin typeface="Segoe UI" panose="020B0502040204020203" pitchFamily="34" charset="0"/>
                <a:cs typeface="Segoe UI" panose="020B0502040204020203" pitchFamily="34" charset="0"/>
              </a:rPr>
              <a:t>Templatization &amp; On Demand Usage of Objects</a:t>
            </a:r>
          </a:p>
          <a:p>
            <a:pPr marL="95250" indent="-95250">
              <a:buFont typeface="Arial" panose="020B0604020202020204" pitchFamily="34" charset="0"/>
              <a:buChar char="•"/>
            </a:pPr>
            <a:r>
              <a:rPr lang="en-IN" sz="1200" dirty="0">
                <a:latin typeface="Segoe UI" panose="020B0502040204020203" pitchFamily="34" charset="0"/>
                <a:cs typeface="Segoe UI" panose="020B0502040204020203" pitchFamily="34" charset="0"/>
              </a:rPr>
              <a:t>Comparison of Real and Virtual Object Parameters</a:t>
            </a:r>
          </a:p>
          <a:p>
            <a:pPr marL="95250" indent="-95250">
              <a:buFont typeface="Arial" panose="020B0604020202020204" pitchFamily="34" charset="0"/>
              <a:buChar char="•"/>
            </a:pPr>
            <a:r>
              <a:rPr lang="en-IN" sz="1200" dirty="0">
                <a:latin typeface="Segoe UI" panose="020B0502040204020203" pitchFamily="34" charset="0"/>
                <a:cs typeface="Segoe UI" panose="020B0502040204020203" pitchFamily="34" charset="0"/>
              </a:rPr>
              <a:t>Maintenance of Job Checklist with Checkpoint Status</a:t>
            </a:r>
          </a:p>
        </p:txBody>
      </p:sp>
      <p:pic>
        <p:nvPicPr>
          <p:cNvPr id="6158" name="Picture 14" descr="Image result for icon miscellaneous">
            <a:extLst>
              <a:ext uri="{FF2B5EF4-FFF2-40B4-BE49-F238E27FC236}">
                <a16:creationId xmlns:a16="http://schemas.microsoft.com/office/drawing/2014/main" id="{BD8368D3-2CEC-462A-B6CF-B68EB20151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0277" y="4646355"/>
            <a:ext cx="848440" cy="84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5420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98EB06C1498B4F906C560E706F696A" ma:contentTypeVersion="0" ma:contentTypeDescription="Create a new document." ma:contentTypeScope="" ma:versionID="8b30906a0520fe2c4487c23b5f96b054">
  <xsd:schema xmlns:xsd="http://www.w3.org/2001/XMLSchema" xmlns:xs="http://www.w3.org/2001/XMLSchema" xmlns:p="http://schemas.microsoft.com/office/2006/metadata/properties" targetNamespace="http://schemas.microsoft.com/office/2006/metadata/properties" ma:root="true" ma:fieldsID="280f7f7522f218e81b2b69d9e7d12a8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3EF25C2-C658-4E48-930B-9CF0D65B9BF3}"/>
</file>

<file path=customXml/itemProps2.xml><?xml version="1.0" encoding="utf-8"?>
<ds:datastoreItem xmlns:ds="http://schemas.openxmlformats.org/officeDocument/2006/customXml" ds:itemID="{B0678749-B911-4C56-84A4-61FD4E545753}"/>
</file>

<file path=customXml/itemProps3.xml><?xml version="1.0" encoding="utf-8"?>
<ds:datastoreItem xmlns:ds="http://schemas.openxmlformats.org/officeDocument/2006/customXml" ds:itemID="{15326AEB-1E5F-456F-8B02-7934DCC023F9}"/>
</file>

<file path=docProps/app.xml><?xml version="1.0" encoding="utf-8"?>
<Properties xmlns="http://schemas.openxmlformats.org/officeDocument/2006/extended-properties" xmlns:vt="http://schemas.openxmlformats.org/officeDocument/2006/docPropsVTypes">
  <TotalTime>2818</TotalTime>
  <Words>754</Words>
  <Application>Microsoft Office PowerPoint</Application>
  <PresentationFormat>Widescreen</PresentationFormat>
  <Paragraphs>144</Paragraphs>
  <Slides>15</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Debraj Das</dc:creator>
  <cp:lastModifiedBy>Debraj Das</cp:lastModifiedBy>
  <cp:revision>291</cp:revision>
  <dcterms:created xsi:type="dcterms:W3CDTF">2018-07-11T03:37:29Z</dcterms:created>
  <dcterms:modified xsi:type="dcterms:W3CDTF">2018-11-28T01:13:08Z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0x0101005998EB06C1498B4F906C560E706F696A</vt:lpwstr>
  </property>
</Properties>
</file>