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4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9" r:id="rId4"/>
    <p:sldId id="260" r:id="rId5"/>
    <p:sldId id="261" r:id="rId6"/>
    <p:sldId id="264" r:id="rId7"/>
    <p:sldId id="262" r:id="rId8"/>
    <p:sldId id="270" r:id="rId9"/>
    <p:sldId id="265" r:id="rId10"/>
    <p:sldId id="266" r:id="rId11"/>
    <p:sldId id="267" r:id="rId12"/>
    <p:sldId id="268" r:id="rId13"/>
    <p:sldId id="269" r:id="rId14"/>
    <p:sldId id="25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7E7B"/>
    <a:srgbClr val="575A57"/>
    <a:srgbClr val="F1F4F1"/>
    <a:srgbClr val="FFFFFF"/>
    <a:srgbClr val="FFCCCC"/>
    <a:srgbClr val="FF99CC"/>
    <a:srgbClr val="FFC4CB"/>
    <a:srgbClr val="127086"/>
    <a:srgbClr val="D6D4D4"/>
    <a:srgbClr val="AC6D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Related image">
            <a:extLst>
              <a:ext uri="{FF2B5EF4-FFF2-40B4-BE49-F238E27FC236}">
                <a16:creationId xmlns:a16="http://schemas.microsoft.com/office/drawing/2014/main" id="{35D39A34-E3C1-4338-8B01-7563482E427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://hcleps.azurewebsites.net/AppResources/Image/AppImg/logo_EP.png">
            <a:extLst>
              <a:ext uri="{FF2B5EF4-FFF2-40B4-BE49-F238E27FC236}">
                <a16:creationId xmlns:a16="http://schemas.microsoft.com/office/drawing/2014/main" id="{B9477FF0-9C46-4C75-8563-3CC3F71433F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1032" y="6014188"/>
            <a:ext cx="1729056" cy="604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s://ef-voicenet-dev.azurewebsites.net/images/voiceNet-image.png">
            <a:extLst>
              <a:ext uri="{FF2B5EF4-FFF2-40B4-BE49-F238E27FC236}">
                <a16:creationId xmlns:a16="http://schemas.microsoft.com/office/drawing/2014/main" id="{E605D0ED-7F62-4CFA-A35E-F1039171D7F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6905" y="353259"/>
            <a:ext cx="3883183" cy="816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1CE1528D-DD6B-44ED-AEA9-1EF8944C86FB}"/>
              </a:ext>
            </a:extLst>
          </p:cNvPr>
          <p:cNvSpPr/>
          <p:nvPr userDrawn="1"/>
        </p:nvSpPr>
        <p:spPr>
          <a:xfrm>
            <a:off x="0" y="0"/>
            <a:ext cx="4679576" cy="6858000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7D65F15-007F-43FC-A9A7-0983E1102E47}"/>
              </a:ext>
            </a:extLst>
          </p:cNvPr>
          <p:cNvSpPr/>
          <p:nvPr userDrawn="1"/>
        </p:nvSpPr>
        <p:spPr>
          <a:xfrm>
            <a:off x="4679576" y="0"/>
            <a:ext cx="4679576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54087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74D13-9AF8-41E9-8367-2F7F1EB37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74638C-ECD3-44ED-A0AE-9697EBF5FD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FC924A-FB4E-4489-B20C-7B080A14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36FBD-9C41-4BC8-8B0D-1C5C920DAA99}" type="datetimeFigureOut">
              <a:rPr lang="en-IN" smtClean="0"/>
              <a:t>04-12-2018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43305F-333B-47AC-B18D-BE39A210B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714B00-5625-49F5-92D5-BDD25E806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7930-DE78-4F0F-A3F9-CE9BE9B8EB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58456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95A51E-4A93-4F78-8BA3-6A909C6188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A53832-3EBF-4AD8-B371-30EA98F8B0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08233B-41DE-4EC9-8A74-E77579021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36FBD-9C41-4BC8-8B0D-1C5C920DAA99}" type="datetimeFigureOut">
              <a:rPr lang="en-IN" smtClean="0"/>
              <a:t>04-12-2018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1CC05-5FE6-4F33-A1A7-940180B36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C9974C-AC65-4164-ACE6-7F0D7B595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7930-DE78-4F0F-A3F9-CE9BE9B8EB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1498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5E86BEF-C9B2-40AE-A9CE-EFBCCE871D0A}"/>
              </a:ext>
            </a:extLst>
          </p:cNvPr>
          <p:cNvSpPr txBox="1"/>
          <p:nvPr userDrawn="1"/>
        </p:nvSpPr>
        <p:spPr>
          <a:xfrm>
            <a:off x="5855389" y="6416789"/>
            <a:ext cx="481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20C7E4EF-178A-48C4-B926-03BCADE03143}" type="slidenum">
              <a:rPr lang="en-IN" b="1" smtClean="0">
                <a:latin typeface="Segoe UI" panose="020B0502040204020203" pitchFamily="34" charset="0"/>
                <a:cs typeface="Segoe UI" panose="020B0502040204020203" pitchFamily="34" charset="0"/>
              </a:rPr>
              <a:t>‹#›</a:t>
            </a:fld>
            <a:endParaRPr lang="en-IN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6" name="Picture 4" descr="Related image">
            <a:extLst>
              <a:ext uri="{FF2B5EF4-FFF2-40B4-BE49-F238E27FC236}">
                <a16:creationId xmlns:a16="http://schemas.microsoft.com/office/drawing/2014/main" id="{58EBD402-B0E3-44DB-AB7F-56BE8C968C0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0"/>
            <a:ext cx="1438835" cy="807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Related image">
            <a:extLst>
              <a:ext uri="{FF2B5EF4-FFF2-40B4-BE49-F238E27FC236}">
                <a16:creationId xmlns:a16="http://schemas.microsoft.com/office/drawing/2014/main" id="{7EFB17A2-78BC-4E15-8C99-1359CF176A3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565"/>
          <a:stretch/>
        </p:blipFill>
        <p:spPr bwMode="auto">
          <a:xfrm flipH="1">
            <a:off x="1438834" y="0"/>
            <a:ext cx="10753165" cy="807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s://ef-voicenet-dev.azurewebsites.net/images/voiceNet-image.png">
            <a:extLst>
              <a:ext uri="{FF2B5EF4-FFF2-40B4-BE49-F238E27FC236}">
                <a16:creationId xmlns:a16="http://schemas.microsoft.com/office/drawing/2014/main" id="{D2594A6E-BA23-4093-8C72-3E40383B37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160" y="295923"/>
            <a:ext cx="1023074" cy="215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0257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Related image">
            <a:extLst>
              <a:ext uri="{FF2B5EF4-FFF2-40B4-BE49-F238E27FC236}">
                <a16:creationId xmlns:a16="http://schemas.microsoft.com/office/drawing/2014/main" id="{30D2A5B5-73CE-4ABF-AE19-5253EB2F1DA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9BDB105-7922-463F-8F6F-A0231607E340}"/>
              </a:ext>
            </a:extLst>
          </p:cNvPr>
          <p:cNvSpPr/>
          <p:nvPr userDrawn="1"/>
        </p:nvSpPr>
        <p:spPr>
          <a:xfrm>
            <a:off x="0" y="0"/>
            <a:ext cx="4679576" cy="6858000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5" name="Picture 2" descr="http://hcleps.azurewebsites.net/AppResources/Image/AppImg/logo_EP.png">
            <a:extLst>
              <a:ext uri="{FF2B5EF4-FFF2-40B4-BE49-F238E27FC236}">
                <a16:creationId xmlns:a16="http://schemas.microsoft.com/office/drawing/2014/main" id="{CA0EC9A0-9209-43A6-B639-9F44186CAC6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71032" y="6014188"/>
            <a:ext cx="1729056" cy="604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ef-voicenet-dev.azurewebsites.net/images/voiceNet-image.png">
            <a:extLst>
              <a:ext uri="{FF2B5EF4-FFF2-40B4-BE49-F238E27FC236}">
                <a16:creationId xmlns:a16="http://schemas.microsoft.com/office/drawing/2014/main" id="{48D5F332-F87F-4656-AB7B-D1FAD066C93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0763" y="286024"/>
            <a:ext cx="2219325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CFBFC28-61A7-4627-A82D-986F350E5C37}"/>
              </a:ext>
            </a:extLst>
          </p:cNvPr>
          <p:cNvSpPr/>
          <p:nvPr userDrawn="1"/>
        </p:nvSpPr>
        <p:spPr>
          <a:xfrm>
            <a:off x="4679576" y="0"/>
            <a:ext cx="4679576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99EF15A-A6AB-465E-88C1-BD1E6E0F7B4F}"/>
              </a:ext>
            </a:extLst>
          </p:cNvPr>
          <p:cNvSpPr/>
          <p:nvPr userDrawn="1"/>
        </p:nvSpPr>
        <p:spPr>
          <a:xfrm>
            <a:off x="5791200" y="2778350"/>
            <a:ext cx="6400800" cy="1290918"/>
          </a:xfrm>
          <a:prstGeom prst="rect">
            <a:avLst/>
          </a:prstGeom>
          <a:solidFill>
            <a:srgbClr val="FFFFFF">
              <a:alpha val="7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95504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6D220-EAA6-4F8C-B626-7ED4F29B8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F658CC-41B0-4017-BA13-CFCC85F430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7D8397-83C7-44CD-917F-C1736C6B82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B54011-BA57-4610-AFFE-E97A5C165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36FBD-9C41-4BC8-8B0D-1C5C920DAA99}" type="datetimeFigureOut">
              <a:rPr lang="en-IN" smtClean="0"/>
              <a:t>04-12-2018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9762E6-57BA-49A5-9BDD-6B4DE29F5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F1D929-AB8C-457E-A394-9CA5D1134D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7930-DE78-4F0F-A3F9-CE9BE9B8EB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9414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39C9B-3C09-4AB8-841A-3BBA8148FF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984D3F-D85E-4324-A531-11BA209C1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1CA565-ACB9-470A-A839-B0DDDDFF79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4F7AF6-9769-4063-ADB2-404C6E805B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FE5C13-9F71-4C0D-B5F7-968E5C6082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B800EF-A223-476D-A396-488B783A2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36FBD-9C41-4BC8-8B0D-1C5C920DAA99}" type="datetimeFigureOut">
              <a:rPr lang="en-IN" smtClean="0"/>
              <a:t>04-12-2018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E189BF-6032-492A-B114-7A5A5500C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9D6543-9301-4877-ADA8-657EDFB3BE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7930-DE78-4F0F-A3F9-CE9BE9B8EB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05420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7E34C1-8599-4BA6-BAB3-9BD1F4FF4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3AB0E9-780F-44E1-98A5-F105BCAA0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36FBD-9C41-4BC8-8B0D-1C5C920DAA99}" type="datetimeFigureOut">
              <a:rPr lang="en-IN" smtClean="0"/>
              <a:t>04-12-2018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DFAB93-5044-4FE4-B046-46EE6BC24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5BD512-3D5E-494A-B903-201BB154C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7930-DE78-4F0F-A3F9-CE9BE9B8EB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88402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BA1C67-C729-48BD-A813-D02E8725A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36FBD-9C41-4BC8-8B0D-1C5C920DAA99}" type="datetimeFigureOut">
              <a:rPr lang="en-IN" smtClean="0"/>
              <a:t>04-12-2018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0EE4C5-9F94-4473-8BC6-415B97EBF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B6295A-4B4A-4652-A5AD-DAB8F8158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7930-DE78-4F0F-A3F9-CE9BE9B8EB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29447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E649A-9405-4139-84B0-E8609150F7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7DC837-4065-4D74-BB34-CA9AE9C11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F536D2-E408-4AB5-BA2F-4EDA57F378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5453D7-8E23-4C50-8BA9-CFFA287BE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36FBD-9C41-4BC8-8B0D-1C5C920DAA99}" type="datetimeFigureOut">
              <a:rPr lang="en-IN" smtClean="0"/>
              <a:t>04-12-2018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BE3D4B-1D13-41D7-9E69-2F0CD2463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08DA97-3CCE-450C-B146-C363C6D2A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7930-DE78-4F0F-A3F9-CE9BE9B8EB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6143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AE492-31E4-47A0-9AE6-EBEFF595D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54BF4C-4A22-4BA2-87A5-CB556D8535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BA95CC-714E-49D5-9A9B-BC94693E17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D985F0-AF36-4755-8225-54472EFEC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36FBD-9C41-4BC8-8B0D-1C5C920DAA99}" type="datetimeFigureOut">
              <a:rPr lang="en-IN" smtClean="0"/>
              <a:t>04-12-2018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AC309B-AC26-4B91-939D-558C3BFE9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6652F9-6682-4F23-B1BE-40C43E2F8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E7930-DE78-4F0F-A3F9-CE9BE9B8EB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63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32192C-824E-4D02-8FF2-39E3358BA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21A780-C434-41AF-95B3-ECB160598B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533B1-C225-4591-AC03-113CAE0409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36FBD-9C41-4BC8-8B0D-1C5C920DAA99}" type="datetimeFigureOut">
              <a:rPr lang="en-IN" smtClean="0"/>
              <a:t>04-12-2018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EA3C81-2424-4D4A-A363-BCD24A775F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FDBFA-E17E-4D26-81E9-73F401C35A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E7930-DE78-4F0F-A3F9-CE9BE9B8EBE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62824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83AD79F-FFE6-4219-AE97-628930400168}"/>
              </a:ext>
            </a:extLst>
          </p:cNvPr>
          <p:cNvSpPr txBox="1"/>
          <p:nvPr/>
        </p:nvSpPr>
        <p:spPr>
          <a:xfrm>
            <a:off x="7316095" y="1273056"/>
            <a:ext cx="472578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IN" sz="2400" b="1" dirty="0">
                <a:solidFill>
                  <a:srgbClr val="00B0F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HCL Proprietary Utility for</a:t>
            </a:r>
          </a:p>
          <a:p>
            <a:pPr algn="r"/>
            <a:r>
              <a:rPr lang="en-IN" sz="2400" b="1" dirty="0">
                <a:solidFill>
                  <a:srgbClr val="FFCCCC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Diverse Voice based Operations</a:t>
            </a:r>
          </a:p>
        </p:txBody>
      </p:sp>
    </p:spTree>
    <p:extLst>
      <p:ext uri="{BB962C8B-B14F-4D97-AF65-F5344CB8AC3E}">
        <p14:creationId xmlns:p14="http://schemas.microsoft.com/office/powerpoint/2010/main" val="35610166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F4A7CEF9-56D0-4DF0-B1E4-F67307AA0A69}"/>
              </a:ext>
            </a:extLst>
          </p:cNvPr>
          <p:cNvSpPr txBox="1"/>
          <p:nvPr/>
        </p:nvSpPr>
        <p:spPr>
          <a:xfrm>
            <a:off x="1239535" y="153939"/>
            <a:ext cx="21225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>
                <a:solidFill>
                  <a:srgbClr val="FFC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</a:t>
            </a:r>
            <a:r>
              <a:rPr lang="en-IN" sz="2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echnology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D61AA99-4077-480D-BFE4-2F5510A255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0867" y="1899669"/>
            <a:ext cx="10929725" cy="3150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6937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4E8A9E6-DBC0-474A-B17C-17E0FAE0E699}"/>
              </a:ext>
            </a:extLst>
          </p:cNvPr>
          <p:cNvSpPr txBox="1"/>
          <p:nvPr/>
        </p:nvSpPr>
        <p:spPr>
          <a:xfrm>
            <a:off x="7512368" y="2924435"/>
            <a:ext cx="312778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6000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Benefits</a:t>
            </a:r>
          </a:p>
        </p:txBody>
      </p:sp>
    </p:spTree>
    <p:extLst>
      <p:ext uri="{BB962C8B-B14F-4D97-AF65-F5344CB8AC3E}">
        <p14:creationId xmlns:p14="http://schemas.microsoft.com/office/powerpoint/2010/main" val="11192270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F4A7CEF9-56D0-4DF0-B1E4-F67307AA0A69}"/>
              </a:ext>
            </a:extLst>
          </p:cNvPr>
          <p:cNvSpPr txBox="1"/>
          <p:nvPr/>
        </p:nvSpPr>
        <p:spPr>
          <a:xfrm>
            <a:off x="1239535" y="153939"/>
            <a:ext cx="26034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>
                <a:solidFill>
                  <a:srgbClr val="FFC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</a:t>
            </a:r>
            <a:r>
              <a:rPr lang="en-IN" sz="2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alue Delivery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D2756EC-B9CB-4351-80D2-699AA4631E67}"/>
              </a:ext>
            </a:extLst>
          </p:cNvPr>
          <p:cNvSpPr txBox="1"/>
          <p:nvPr/>
        </p:nvSpPr>
        <p:spPr>
          <a:xfrm>
            <a:off x="1060567" y="1610436"/>
            <a:ext cx="940726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1813" indent="-531813">
              <a:buFont typeface="Wingdings" panose="05000000000000000000" pitchFamily="2" charset="2"/>
              <a:buChar char="q"/>
            </a:pP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Improved Team Productivity by saving time and effort for producing the Meeting Transcript, Summary and Action List</a:t>
            </a:r>
          </a:p>
          <a:p>
            <a:pPr marL="531813" indent="-531813">
              <a:buFont typeface="Wingdings" panose="05000000000000000000" pitchFamily="2" charset="2"/>
              <a:buChar char="q"/>
            </a:pPr>
            <a:endParaRPr lang="en-IN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31813" indent="-531813">
              <a:buFont typeface="Wingdings" panose="05000000000000000000" pitchFamily="2" charset="2"/>
              <a:buChar char="q"/>
            </a:pP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Better Accuracy in Summarization or Action Identification relative to human memory and notes</a:t>
            </a:r>
          </a:p>
          <a:p>
            <a:pPr marL="531813" indent="-531813">
              <a:buFont typeface="Wingdings" panose="05000000000000000000" pitchFamily="2" charset="2"/>
              <a:buChar char="q"/>
            </a:pPr>
            <a:endParaRPr lang="en-IN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31813" indent="-531813">
              <a:buFont typeface="Wingdings" panose="05000000000000000000" pitchFamily="2" charset="2"/>
              <a:buChar char="q"/>
            </a:pP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More Secured as Authorized by Voice Profile, a biometric means of Identification </a:t>
            </a:r>
          </a:p>
          <a:p>
            <a:pPr marL="531813" indent="-531813">
              <a:buFont typeface="Wingdings" panose="05000000000000000000" pitchFamily="2" charset="2"/>
              <a:buChar char="q"/>
            </a:pPr>
            <a:endParaRPr lang="en-IN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31813" indent="-531813">
              <a:buFont typeface="Wingdings" panose="05000000000000000000" pitchFamily="2" charset="2"/>
              <a:buChar char="q"/>
            </a:pP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Reduced Cultural Hazards as accommodates On the Fly Multilingual Support</a:t>
            </a:r>
          </a:p>
          <a:p>
            <a:pPr marL="531813" indent="-531813">
              <a:buFont typeface="Wingdings" panose="05000000000000000000" pitchFamily="2" charset="2"/>
              <a:buChar char="q"/>
            </a:pPr>
            <a:endParaRPr lang="en-IN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531813" indent="-531813">
              <a:buFont typeface="Wingdings" panose="05000000000000000000" pitchFamily="2" charset="2"/>
              <a:buChar char="q"/>
            </a:pP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Smarter Voice Communication </a:t>
            </a:r>
            <a:r>
              <a:rPr lang="en-IN" sz="2000">
                <a:latin typeface="Segoe UI" panose="020B0502040204020203" pitchFamily="34" charset="0"/>
                <a:cs typeface="Segoe UI" panose="020B0502040204020203" pitchFamily="34" charset="0"/>
              </a:rPr>
              <a:t>Management with Artificially </a:t>
            </a:r>
            <a:r>
              <a:rPr lang="en-IN" sz="2000" dirty="0">
                <a:latin typeface="Segoe UI" panose="020B0502040204020203" pitchFamily="34" charset="0"/>
                <a:cs typeface="Segoe UI" panose="020B0502040204020203" pitchFamily="34" charset="0"/>
              </a:rPr>
              <a:t>Intelligent Voice Genomics</a:t>
            </a:r>
          </a:p>
        </p:txBody>
      </p:sp>
    </p:spTree>
    <p:extLst>
      <p:ext uri="{BB962C8B-B14F-4D97-AF65-F5344CB8AC3E}">
        <p14:creationId xmlns:p14="http://schemas.microsoft.com/office/powerpoint/2010/main" val="22250585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F4A7CEF9-56D0-4DF0-B1E4-F67307AA0A69}"/>
              </a:ext>
            </a:extLst>
          </p:cNvPr>
          <p:cNvSpPr txBox="1"/>
          <p:nvPr/>
        </p:nvSpPr>
        <p:spPr>
          <a:xfrm>
            <a:off x="1239535" y="153939"/>
            <a:ext cx="27117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>
                <a:solidFill>
                  <a:srgbClr val="FFC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</a:t>
            </a:r>
            <a:r>
              <a:rPr lang="en-IN" sz="2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uccess Stories</a:t>
            </a:r>
          </a:p>
        </p:txBody>
      </p:sp>
    </p:spTree>
    <p:extLst>
      <p:ext uri="{BB962C8B-B14F-4D97-AF65-F5344CB8AC3E}">
        <p14:creationId xmlns:p14="http://schemas.microsoft.com/office/powerpoint/2010/main" val="30378760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4E8A9E6-DBC0-474A-B17C-17E0FAE0E699}"/>
              </a:ext>
            </a:extLst>
          </p:cNvPr>
          <p:cNvSpPr txBox="1"/>
          <p:nvPr/>
        </p:nvSpPr>
        <p:spPr>
          <a:xfrm>
            <a:off x="7109457" y="2910787"/>
            <a:ext cx="394992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IN" sz="6000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775220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4E8A9E6-DBC0-474A-B17C-17E0FAE0E699}"/>
              </a:ext>
            </a:extLst>
          </p:cNvPr>
          <p:cNvSpPr txBox="1"/>
          <p:nvPr/>
        </p:nvSpPr>
        <p:spPr>
          <a:xfrm>
            <a:off x="7557155" y="2924435"/>
            <a:ext cx="303820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6000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Context</a:t>
            </a:r>
          </a:p>
        </p:txBody>
      </p:sp>
    </p:spTree>
    <p:extLst>
      <p:ext uri="{BB962C8B-B14F-4D97-AF65-F5344CB8AC3E}">
        <p14:creationId xmlns:p14="http://schemas.microsoft.com/office/powerpoint/2010/main" val="1241160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92273907-E18C-465C-8783-A3CE480F6835}"/>
              </a:ext>
            </a:extLst>
          </p:cNvPr>
          <p:cNvSpPr txBox="1"/>
          <p:nvPr/>
        </p:nvSpPr>
        <p:spPr>
          <a:xfrm>
            <a:off x="1239535" y="153939"/>
            <a:ext cx="22204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IN" sz="2800" b="1" dirty="0">
                <a:solidFill>
                  <a:srgbClr val="FFC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</a:t>
            </a:r>
            <a:r>
              <a:rPr lang="en-IN" sz="2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ackground</a:t>
            </a:r>
          </a:p>
        </p:txBody>
      </p:sp>
    </p:spTree>
    <p:extLst>
      <p:ext uri="{BB962C8B-B14F-4D97-AF65-F5344CB8AC3E}">
        <p14:creationId xmlns:p14="http://schemas.microsoft.com/office/powerpoint/2010/main" val="2118867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43A1987-EE0F-484D-A926-2B2B16C03E3D}"/>
              </a:ext>
            </a:extLst>
          </p:cNvPr>
          <p:cNvSpPr txBox="1"/>
          <p:nvPr/>
        </p:nvSpPr>
        <p:spPr>
          <a:xfrm>
            <a:off x="1239535" y="153939"/>
            <a:ext cx="1302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>
                <a:solidFill>
                  <a:srgbClr val="FFC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</a:t>
            </a:r>
            <a:r>
              <a:rPr lang="en-IN" sz="2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rends</a:t>
            </a:r>
          </a:p>
        </p:txBody>
      </p:sp>
    </p:spTree>
    <p:extLst>
      <p:ext uri="{BB962C8B-B14F-4D97-AF65-F5344CB8AC3E}">
        <p14:creationId xmlns:p14="http://schemas.microsoft.com/office/powerpoint/2010/main" val="2946702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F4A7CEF9-56D0-4DF0-B1E4-F67307AA0A69}"/>
              </a:ext>
            </a:extLst>
          </p:cNvPr>
          <p:cNvSpPr txBox="1"/>
          <p:nvPr/>
        </p:nvSpPr>
        <p:spPr>
          <a:xfrm>
            <a:off x="1239535" y="153939"/>
            <a:ext cx="26647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>
                <a:solidFill>
                  <a:srgbClr val="FFC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</a:t>
            </a:r>
            <a:r>
              <a:rPr lang="en-IN" sz="2800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usiness Areas</a:t>
            </a:r>
            <a:endParaRPr lang="en-IN" sz="28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4" name="Picture 2" descr="Image result for meeting manager banner">
            <a:extLst>
              <a:ext uri="{FF2B5EF4-FFF2-40B4-BE49-F238E27FC236}">
                <a16:creationId xmlns:a16="http://schemas.microsoft.com/office/drawing/2014/main" id="{313C1527-368C-4BC9-BEDC-F1DE24FDBF7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63"/>
          <a:stretch/>
        </p:blipFill>
        <p:spPr bwMode="auto">
          <a:xfrm>
            <a:off x="866562" y="1310182"/>
            <a:ext cx="4446611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6395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4E8A9E6-DBC0-474A-B17C-17E0FAE0E699}"/>
              </a:ext>
            </a:extLst>
          </p:cNvPr>
          <p:cNvSpPr txBox="1"/>
          <p:nvPr/>
        </p:nvSpPr>
        <p:spPr>
          <a:xfrm>
            <a:off x="7465882" y="2924435"/>
            <a:ext cx="322075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6000" b="1" dirty="0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Solution</a:t>
            </a:r>
          </a:p>
        </p:txBody>
      </p:sp>
    </p:spTree>
    <p:extLst>
      <p:ext uri="{BB962C8B-B14F-4D97-AF65-F5344CB8AC3E}">
        <p14:creationId xmlns:p14="http://schemas.microsoft.com/office/powerpoint/2010/main" val="4206606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F4A7CEF9-56D0-4DF0-B1E4-F67307AA0A69}"/>
              </a:ext>
            </a:extLst>
          </p:cNvPr>
          <p:cNvSpPr txBox="1"/>
          <p:nvPr/>
        </p:nvSpPr>
        <p:spPr>
          <a:xfrm>
            <a:off x="1239535" y="153939"/>
            <a:ext cx="18244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>
                <a:solidFill>
                  <a:srgbClr val="FFC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</a:t>
            </a:r>
            <a:r>
              <a:rPr lang="en-IN" sz="2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pproach</a:t>
            </a:r>
          </a:p>
        </p:txBody>
      </p:sp>
    </p:spTree>
    <p:extLst>
      <p:ext uri="{BB962C8B-B14F-4D97-AF65-F5344CB8AC3E}">
        <p14:creationId xmlns:p14="http://schemas.microsoft.com/office/powerpoint/2010/main" val="32125202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243A1987-EE0F-484D-A926-2B2B16C03E3D}"/>
              </a:ext>
            </a:extLst>
          </p:cNvPr>
          <p:cNvSpPr txBox="1"/>
          <p:nvPr/>
        </p:nvSpPr>
        <p:spPr>
          <a:xfrm>
            <a:off x="1239535" y="153939"/>
            <a:ext cx="20860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>
                <a:solidFill>
                  <a:srgbClr val="FFC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</a:t>
            </a:r>
            <a:r>
              <a:rPr lang="en-IN" sz="2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eature Set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8E7865B-84C1-4194-A41B-8C0CE3B81EFB}"/>
              </a:ext>
            </a:extLst>
          </p:cNvPr>
          <p:cNvSpPr txBox="1"/>
          <p:nvPr/>
        </p:nvSpPr>
        <p:spPr>
          <a:xfrm>
            <a:off x="3325555" y="1076736"/>
            <a:ext cx="8083973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Intelligent Voice Meeting Coordinator </a:t>
            </a:r>
          </a:p>
          <a:p>
            <a:endParaRPr lang="en-IN" sz="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User Registration for Voice Profile [Self Service / Admin guided]</a:t>
            </a: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2 Modes of Meeting support – Online and Offline</a:t>
            </a: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3 Modes of Voice Management – Recorded, Live Co-located Participants, Live Remotely located Participants</a:t>
            </a: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Speaker Identification based on Voice Profiles</a:t>
            </a: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Speech Recognition from Voice Input </a:t>
            </a: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Automated Full named Transcript generation</a:t>
            </a: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Automated Summary of Meeting Discussion or Minutes of Meeting generation</a:t>
            </a: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Automated Action List production with Owner details and ETA</a:t>
            </a: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Proactive Delivery of Meeting Transcript, Minutes of Meeting including Action Items over Email </a:t>
            </a: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Multilingual Support to received the Meeting Excerpts in Email in preferred language</a:t>
            </a: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Multilingual Support to view the Transcript, Minutes and Action List in any of the supported language</a:t>
            </a: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Live Translation of Voice Conversation to enable every participant having incoming and outgoing communication in preferred native language irrespective of the language in which the original communication was done</a:t>
            </a: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Auto Tagging and Search on Audio Visual Content</a:t>
            </a:r>
          </a:p>
        </p:txBody>
      </p:sp>
      <p:pic>
        <p:nvPicPr>
          <p:cNvPr id="1028" name="Picture 4" descr="Related image">
            <a:extLst>
              <a:ext uri="{FF2B5EF4-FFF2-40B4-BE49-F238E27FC236}">
                <a16:creationId xmlns:a16="http://schemas.microsoft.com/office/drawing/2014/main" id="{8A62E42D-BA80-469A-8306-FFDA56B2B9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737" y="1134924"/>
            <a:ext cx="2525466" cy="1682299"/>
          </a:xfrm>
          <a:prstGeom prst="roundRect">
            <a:avLst>
              <a:gd name="adj" fmla="val 8554"/>
            </a:avLst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0F1F39CA-ACF8-472D-91F6-FF7C37D3D985}"/>
              </a:ext>
            </a:extLst>
          </p:cNvPr>
          <p:cNvGrpSpPr/>
          <p:nvPr/>
        </p:nvGrpSpPr>
        <p:grpSpPr>
          <a:xfrm>
            <a:off x="611737" y="4251499"/>
            <a:ext cx="2530615" cy="1564996"/>
            <a:chOff x="611737" y="4016936"/>
            <a:chExt cx="2530615" cy="1564996"/>
          </a:xfrm>
        </p:grpSpPr>
        <p:pic>
          <p:nvPicPr>
            <p:cNvPr id="1030" name="Picture 6" descr="Image result for voice genomics">
              <a:extLst>
                <a:ext uri="{FF2B5EF4-FFF2-40B4-BE49-F238E27FC236}">
                  <a16:creationId xmlns:a16="http://schemas.microsoft.com/office/drawing/2014/main" id="{BBA6EC3F-5678-4551-8040-3DDCEB13FCA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737" y="4016936"/>
              <a:ext cx="2525466" cy="1564996"/>
            </a:xfrm>
            <a:prstGeom prst="roundRect">
              <a:avLst>
                <a:gd name="adj" fmla="val 8554"/>
              </a:avLst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" name="Graphic 4" descr="Radio microphone">
              <a:extLst>
                <a:ext uri="{FF2B5EF4-FFF2-40B4-BE49-F238E27FC236}">
                  <a16:creationId xmlns:a16="http://schemas.microsoft.com/office/drawing/2014/main" id="{2CEB7A11-452B-4FF8-B616-DE69DF434CC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282545" y="4612942"/>
              <a:ext cx="859807" cy="859807"/>
            </a:xfrm>
            <a:prstGeom prst="rect">
              <a:avLst/>
            </a:prstGeom>
          </p:spPr>
        </p:pic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F25B8132-A624-429E-B476-07F6EE7C95C4}"/>
              </a:ext>
            </a:extLst>
          </p:cNvPr>
          <p:cNvSpPr txBox="1"/>
          <p:nvPr/>
        </p:nvSpPr>
        <p:spPr>
          <a:xfrm>
            <a:off x="3325555" y="4236468"/>
            <a:ext cx="8083973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b="1" dirty="0">
                <a:latin typeface="Segoe UI" panose="020B0502040204020203" pitchFamily="34" charset="0"/>
                <a:cs typeface="Segoe UI" panose="020B0502040204020203" pitchFamily="34" charset="0"/>
              </a:rPr>
              <a:t>Voice Genomics</a:t>
            </a:r>
          </a:p>
          <a:p>
            <a:endParaRPr lang="en-IN" sz="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Intelligent Speaker Profile Recognition </a:t>
            </a: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Emotion tracking from Voice Sources</a:t>
            </a: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Association of Surrounding Effects to Voice Communications</a:t>
            </a: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Voice Profiling and Voice Factory</a:t>
            </a: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Technology agnostic Voice to Device Integration for seamless Conversations</a:t>
            </a: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Accent Management and related Speech Recognition</a:t>
            </a: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Noise Cancellation in Speech samples</a:t>
            </a:r>
          </a:p>
        </p:txBody>
      </p:sp>
    </p:spTree>
    <p:extLst>
      <p:ext uri="{BB962C8B-B14F-4D97-AF65-F5344CB8AC3E}">
        <p14:creationId xmlns:p14="http://schemas.microsoft.com/office/powerpoint/2010/main" val="3446584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F4A7CEF9-56D0-4DF0-B1E4-F67307AA0A69}"/>
              </a:ext>
            </a:extLst>
          </p:cNvPr>
          <p:cNvSpPr txBox="1"/>
          <p:nvPr/>
        </p:nvSpPr>
        <p:spPr>
          <a:xfrm>
            <a:off x="1239535" y="153939"/>
            <a:ext cx="22691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2800" b="1" dirty="0">
                <a:solidFill>
                  <a:srgbClr val="FFC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</a:t>
            </a:r>
            <a:r>
              <a:rPr lang="en-IN" sz="2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rchitecture</a:t>
            </a:r>
          </a:p>
        </p:txBody>
      </p:sp>
    </p:spTree>
    <p:extLst>
      <p:ext uri="{BB962C8B-B14F-4D97-AF65-F5344CB8AC3E}">
        <p14:creationId xmlns:p14="http://schemas.microsoft.com/office/powerpoint/2010/main" val="2431659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998EB06C1498B4F906C560E706F696A" ma:contentTypeVersion="2" ma:contentTypeDescription="Create a new document." ma:contentTypeScope="" ma:versionID="e41d21cebbd1840bcbfbc42b8af8edfa">
  <xsd:schema xmlns:xsd="http://www.w3.org/2001/XMLSchema" xmlns:xs="http://www.w3.org/2001/XMLSchema" xmlns:p="http://schemas.microsoft.com/office/2006/metadata/properties" xmlns:ns2="e64c40ff-92c2-4ee4-b59f-5cec9881f43f" targetNamespace="http://schemas.microsoft.com/office/2006/metadata/properties" ma:root="true" ma:fieldsID="b4f7b90e682274223669171d69db59a4" ns2:_="">
    <xsd:import namespace="e64c40ff-92c2-4ee4-b59f-5cec9881f43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4c40ff-92c2-4ee4-b59f-5cec9881f4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2BAAEC1-2E45-4321-9C5F-3CF70207EB77}"/>
</file>

<file path=customXml/itemProps2.xml><?xml version="1.0" encoding="utf-8"?>
<ds:datastoreItem xmlns:ds="http://schemas.openxmlformats.org/officeDocument/2006/customXml" ds:itemID="{FF995A17-C0AF-42A2-9154-51641CCDCA52}"/>
</file>

<file path=customXml/itemProps3.xml><?xml version="1.0" encoding="utf-8"?>
<ds:datastoreItem xmlns:ds="http://schemas.openxmlformats.org/officeDocument/2006/customXml" ds:itemID="{8D95D956-BB5C-4A0D-A087-B4F024FE07A9}"/>
</file>

<file path=docProps/app.xml><?xml version="1.0" encoding="utf-8"?>
<Properties xmlns="http://schemas.openxmlformats.org/officeDocument/2006/extended-properties" xmlns:vt="http://schemas.openxmlformats.org/officeDocument/2006/docPropsVTypes">
  <TotalTime>3467</TotalTime>
  <Words>289</Words>
  <Application>Microsoft Office PowerPoint</Application>
  <PresentationFormat>Widescreen</PresentationFormat>
  <Paragraphs>48</Paragraphs>
  <Slides>14</Slides>
  <Notes>0</Notes>
  <HiddenSlides>6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Segoe UI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Debraj Das</dc:creator>
  <cp:lastModifiedBy>Debraj Das</cp:lastModifiedBy>
  <cp:revision>215</cp:revision>
  <dcterms:created xsi:type="dcterms:W3CDTF">2018-07-11T03:37:29Z</dcterms:created>
  <dcterms:modified xsi:type="dcterms:W3CDTF">2018-12-04T09:58:14Z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0x0101005998EB06C1498B4F906C560E706F696A</vt:lpwstr>
  </property>
</Properties>
</file>