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8" r:id="rId5"/>
    <p:sldId id="267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3CF"/>
    <a:srgbClr val="2E5268"/>
    <a:srgbClr val="042A3D"/>
    <a:srgbClr val="03080C"/>
    <a:srgbClr val="030D17"/>
    <a:srgbClr val="020B16"/>
    <a:srgbClr val="166D81"/>
    <a:srgbClr val="F3FAEC"/>
    <a:srgbClr val="FFFF99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olution Banner">
            <a:extLst>
              <a:ext uri="{FF2B5EF4-FFF2-40B4-BE49-F238E27FC236}">
                <a16:creationId xmlns:a16="http://schemas.microsoft.com/office/drawing/2014/main" id="{E49509D3-5713-434C-8313-450245A27B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5167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Enterprise Productivity Services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086" y="130629"/>
            <a:ext cx="2157876" cy="87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51F9EE0-B5C2-4EA8-B659-B465046A623E}"/>
              </a:ext>
            </a:extLst>
          </p:cNvPr>
          <p:cNvSpPr txBox="1"/>
          <p:nvPr userDrawn="1"/>
        </p:nvSpPr>
        <p:spPr>
          <a:xfrm>
            <a:off x="271193" y="1244024"/>
            <a:ext cx="42572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64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Solution</a:t>
            </a:r>
            <a:r>
              <a:rPr lang="en-IN" sz="6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Deep Dive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E7BCF2-F94A-4FA8-87D2-D38B4CE199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93" y="5649772"/>
            <a:ext cx="285750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7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21-08-2018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321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21-08-2018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825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5855389" y="6246055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89B8092C-9846-4965-B84B-46755C8E6336}" type="slidenum">
              <a:rPr lang="en-IN" b="1" smtClean="0"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IN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Picture 2" descr="Image result for Solution Banner">
            <a:extLst>
              <a:ext uri="{FF2B5EF4-FFF2-40B4-BE49-F238E27FC236}">
                <a16:creationId xmlns:a16="http://schemas.microsoft.com/office/drawing/2014/main" id="{9C72159E-5625-44AB-89A9-D54A4CCAF9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1700" y="0"/>
            <a:ext cx="2400300" cy="101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C4A8A43-E8D9-4BD7-A11D-3B03449A2278}"/>
              </a:ext>
            </a:extLst>
          </p:cNvPr>
          <p:cNvSpPr/>
          <p:nvPr userDrawn="1"/>
        </p:nvSpPr>
        <p:spPr>
          <a:xfrm>
            <a:off x="0" y="0"/>
            <a:ext cx="9791700" cy="1017270"/>
          </a:xfrm>
          <a:prstGeom prst="rect">
            <a:avLst/>
          </a:prstGeom>
          <a:solidFill>
            <a:srgbClr val="030D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A13758-31DF-42C9-8B3C-4CEE47A74C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" b="19481"/>
          <a:stretch/>
        </p:blipFill>
        <p:spPr>
          <a:xfrm>
            <a:off x="103032" y="6084405"/>
            <a:ext cx="1438569" cy="5914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DC4E057-B1A2-42BB-A48E-3D5FDEE6E0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8357" y="6246055"/>
            <a:ext cx="47625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8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Image result for Solution Banner">
            <a:extLst>
              <a:ext uri="{FF2B5EF4-FFF2-40B4-BE49-F238E27FC236}">
                <a16:creationId xmlns:a16="http://schemas.microsoft.com/office/drawing/2014/main" id="{90BBA70C-FF00-40DB-93E1-8B9BA413F4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5167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Enterprise Productivity Services">
            <a:extLst>
              <a:ext uri="{FF2B5EF4-FFF2-40B4-BE49-F238E27FC236}">
                <a16:creationId xmlns:a16="http://schemas.microsoft.com/office/drawing/2014/main" id="{FEE50647-95C1-4449-95E6-09D994EB3F8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086" y="130629"/>
            <a:ext cx="2157876" cy="87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E7BCF2-F94A-4FA8-87D2-D38B4CE199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93" y="5649772"/>
            <a:ext cx="285750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47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21-08-2018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210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21-08-2018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980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21-08-2018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004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21-08-2018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54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21-08-2018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1040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7EE-F546-498A-9146-D8B69DF0B339}" type="datetimeFigureOut">
              <a:rPr lang="en-IN" smtClean="0"/>
              <a:t>21-08-2018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971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D57EE-F546-498A-9146-D8B69DF0B339}" type="datetimeFigureOut">
              <a:rPr lang="en-IN" smtClean="0"/>
              <a:t>21-08-2018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2D12C-8C6F-4657-8867-0B8130C16E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3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hclepssupport.azurewebsites.net/Appresources/content/video/EPS.EF.KRATool.mp4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4372" y="5239408"/>
            <a:ext cx="93426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5600" b="1" dirty="0" smtClean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KRA Tool</a:t>
            </a:r>
            <a:endParaRPr lang="en-IN" sz="5600" b="1" dirty="0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IN" sz="3200" dirty="0" smtClean="0">
                <a:solidFill>
                  <a:srgbClr val="2E526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 eUnomia Factory Solution</a:t>
            </a:r>
            <a:endParaRPr lang="en-IN" sz="3200" dirty="0">
              <a:solidFill>
                <a:srgbClr val="2E5268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A13758-31DF-42C9-8B3C-4CEE47A74C3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" b="19481"/>
          <a:stretch/>
        </p:blipFill>
        <p:spPr>
          <a:xfrm>
            <a:off x="10292862" y="960926"/>
            <a:ext cx="1438569" cy="59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39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369" y="163412"/>
            <a:ext cx="9590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200" b="1" dirty="0" smtClean="0">
                <a:solidFill>
                  <a:srgbClr val="EFE3C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COE as a Service </a:t>
            </a:r>
            <a:r>
              <a:rPr lang="en-IN" sz="4200" b="1" dirty="0">
                <a:solidFill>
                  <a:srgbClr val="EFE3C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Context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0272" y="1588757"/>
            <a:ext cx="1270666" cy="127066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124478" y="2890689"/>
            <a:ext cx="2094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 smtClean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Best Practices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4473" y="2890689"/>
            <a:ext cx="2094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 smtClean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Governance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90884" y="1409316"/>
            <a:ext cx="1469615" cy="14501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580445" y="1570856"/>
            <a:ext cx="1139160" cy="11391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102889" y="2890689"/>
            <a:ext cx="2094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 smtClean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Guidance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9551" y="1559030"/>
            <a:ext cx="1176630" cy="12132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80730" y="2859423"/>
            <a:ext cx="2094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 smtClean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Adoption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536127" y="1496501"/>
            <a:ext cx="1275738" cy="127573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126861" y="2890689"/>
            <a:ext cx="2094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 smtClean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Intellectual Property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631811" y="1631765"/>
            <a:ext cx="1018800" cy="107955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21132" y="2890689"/>
            <a:ext cx="2094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 smtClean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KRA Management</a:t>
            </a:r>
            <a:endParaRPr lang="en-US" sz="160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737" y="3465874"/>
            <a:ext cx="1785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Promotion of technology and operations best practices.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17815" y="3465874"/>
            <a:ext cx="1785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Governance of service/solution implementation &amp; consumption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12086" y="3465874"/>
            <a:ext cx="17850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Strategic Guidance, Tactical Modelling, Operation Excellence &amp; Performance Measurement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89927" y="3465874"/>
            <a:ext cx="17850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Improving adoption of service/technology 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67768" y="3465874"/>
            <a:ext cx="178507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Creation of new Frameworks and Solutions resulting into new IPs for the </a:t>
            </a:r>
            <a:r>
              <a:rPr lang="en-US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enterprise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92178" y="3465874"/>
            <a:ext cx="17850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Management of Teams, Tasks, Bandwidth Utilization, Planning etc. w.r.t. KRA Activities</a:t>
            </a:r>
            <a:r>
              <a:rPr lang="en-US" sz="2000" b="1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**</a:t>
            </a:r>
            <a:endParaRPr lang="en-US" sz="20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1436" y="5273814"/>
            <a:ext cx="11279175" cy="400110"/>
          </a:xfrm>
          <a:prstGeom prst="rect">
            <a:avLst/>
          </a:prstGeom>
          <a:noFill/>
          <a:ln w="2222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** </a:t>
            </a:r>
            <a:r>
              <a:rPr lang="en-IN" dirty="0" smtClean="0">
                <a:latin typeface="Segoe UI" panose="020B0502040204020203" pitchFamily="34" charset="0"/>
                <a:cs typeface="Segoe UI" panose="020B0502040204020203" pitchFamily="34" charset="0"/>
              </a:rPr>
              <a:t>HCL’s KRA tool is an end-to-end solution for addressing KRA Management needs of COEs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30836" y="5819870"/>
            <a:ext cx="993264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222222"/>
                </a:solidFill>
                <a:latin typeface="Consolas" panose="020B0609020204030204" pitchFamily="49" charset="0"/>
              </a:rPr>
              <a:t>Demo Video available at </a:t>
            </a:r>
            <a:r>
              <a:rPr lang="en-US" sz="1200" dirty="0" smtClean="0">
                <a:solidFill>
                  <a:srgbClr val="222222"/>
                </a:solidFill>
                <a:latin typeface="Consolas" panose="020B0609020204030204" pitchFamily="49" charset="0"/>
                <a:hlinkClick r:id="rId8"/>
              </a:rPr>
              <a:t>http</a:t>
            </a:r>
            <a:r>
              <a:rPr lang="en-US" sz="1200" dirty="0">
                <a:solidFill>
                  <a:srgbClr val="222222"/>
                </a:solidFill>
                <a:latin typeface="Consolas" panose="020B0609020204030204" pitchFamily="49" charset="0"/>
                <a:hlinkClick r:id="rId8"/>
              </a:rPr>
              <a:t>://</a:t>
            </a:r>
            <a:r>
              <a:rPr lang="en-US" sz="1200" dirty="0" smtClean="0">
                <a:solidFill>
                  <a:srgbClr val="222222"/>
                </a:solidFill>
                <a:latin typeface="Consolas" panose="020B0609020204030204" pitchFamily="49" charset="0"/>
                <a:hlinkClick r:id="rId8"/>
              </a:rPr>
              <a:t>hclepssupport.azurewebsites.net/Appresources/content/video/EPS.EF.KRATool.mp4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6972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369" y="163412"/>
            <a:ext cx="9590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200" b="1" dirty="0" smtClean="0">
                <a:solidFill>
                  <a:srgbClr val="EFE3C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Typical COE Challenges</a:t>
            </a:r>
            <a:endParaRPr lang="en-IN" sz="4200" b="1" dirty="0">
              <a:solidFill>
                <a:srgbClr val="EFE3C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9640" y="1522186"/>
            <a:ext cx="1223962" cy="12239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9640" y="2763769"/>
            <a:ext cx="17373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Poorly defined goals &amp; objectives w.r.t. KRAs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87077" y="1522186"/>
            <a:ext cx="1031037" cy="10310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22907" y="2743359"/>
            <a:ext cx="17373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Poor task/activities transparency w.r.t. team members 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664517" y="1479062"/>
            <a:ext cx="1117283" cy="11172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80344" y="2763769"/>
            <a:ext cx="1737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Lack of visibility </a:t>
            </a: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into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team bandwidth &amp; </a:t>
            </a: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utilization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88852" y="1362618"/>
            <a:ext cx="1350170" cy="135017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673611" y="2746148"/>
            <a:ext cx="17373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Lack of transparency between team members &amp; their </a:t>
            </a: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activities/tasks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275439" y="1437394"/>
            <a:ext cx="1093601" cy="109360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139669" y="2712788"/>
            <a:ext cx="173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Unrealistic Task Deadlines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81806" y="4036403"/>
            <a:ext cx="1308935" cy="130893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181806" y="5398074"/>
            <a:ext cx="173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Poor Communication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37019" y="4043929"/>
            <a:ext cx="1158759" cy="115875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497308" y="5323306"/>
            <a:ext cx="173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Too much of time spent in meetings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16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369" y="163412"/>
            <a:ext cx="9590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200" b="1" dirty="0">
                <a:solidFill>
                  <a:srgbClr val="EFE3C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Resolutions Offered by the KRA Tool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9640" y="2763769"/>
            <a:ext cx="1737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In-built tools </a:t>
            </a:r>
            <a:r>
              <a:rPr lang="en-IN" sz="1400" dirty="0">
                <a:latin typeface="Segoe UI" panose="020B0502040204020203" pitchFamily="34" charset="0"/>
                <a:cs typeface="Segoe UI" panose="020B0502040204020203" pitchFamily="34" charset="0"/>
              </a:rPr>
              <a:t>for KRA Management w.r.t. goals, tasks &amp; activities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72480" y="2758954"/>
            <a:ext cx="19110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Streamline Management thru utilities </a:t>
            </a:r>
            <a:r>
              <a:rPr lang="en-IN" sz="1400" dirty="0">
                <a:latin typeface="Segoe UI" panose="020B0502040204020203" pitchFamily="34" charset="0"/>
                <a:cs typeface="Segoe UI" panose="020B0502040204020203" pitchFamily="34" charset="0"/>
              </a:rPr>
              <a:t>for managing customers, teams &amp; timelines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0343" y="2763769"/>
            <a:ext cx="205652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Resource </a:t>
            </a:r>
            <a:r>
              <a:rPr lang="en-IN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utilization management by offering team allocation and utilization management tools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73611" y="2746148"/>
            <a:ext cx="17373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Real-time </a:t>
            </a:r>
            <a:r>
              <a:rPr lang="en-US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monitoring of Team </a:t>
            </a:r>
            <a:r>
              <a:rPr lang="en-US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Tasks/Activities to improve capacity planning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925371" y="2712788"/>
            <a:ext cx="20757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Options </a:t>
            </a:r>
            <a:r>
              <a:rPr lang="en-IN" sz="1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 apportion effort in percentages across tasks/activities for improved project task/activities planning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81806" y="5398074"/>
            <a:ext cx="216357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Efficient &amp; easy </a:t>
            </a:r>
            <a:r>
              <a:rPr lang="en-IN" sz="1400" dirty="0">
                <a:latin typeface="Segoe UI" panose="020B0502040204020203" pitchFamily="34" charset="0"/>
                <a:cs typeface="Segoe UI" panose="020B0502040204020203" pitchFamily="34" charset="0"/>
              </a:rPr>
              <a:t>team/user management </a:t>
            </a:r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with </a:t>
            </a:r>
            <a:r>
              <a:rPr lang="en-IN" sz="1400" dirty="0">
                <a:latin typeface="Segoe UI" panose="020B0502040204020203" pitchFamily="34" charset="0"/>
                <a:cs typeface="Segoe UI" panose="020B0502040204020203" pitchFamily="34" charset="0"/>
              </a:rPr>
              <a:t>options to add/edit/delete members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11709" y="1555427"/>
            <a:ext cx="1083083" cy="10409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25853" y="1540391"/>
            <a:ext cx="1055953" cy="105595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3786" y="1526313"/>
            <a:ext cx="1307232" cy="107003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6761018" y="5398074"/>
            <a:ext cx="18565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Able to align </a:t>
            </a:r>
            <a:r>
              <a:rPr lang="en-IN" sz="1400" dirty="0">
                <a:latin typeface="Segoe UI" panose="020B0502040204020203" pitchFamily="34" charset="0"/>
                <a:cs typeface="Segoe UI" panose="020B0502040204020203" pitchFamily="34" charset="0"/>
              </a:rPr>
              <a:t>the KRAs of multiple teams to key Business Goals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692079" y="1422888"/>
            <a:ext cx="1436630" cy="133606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6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b="7862"/>
          <a:stretch/>
        </p:blipFill>
        <p:spPr>
          <a:xfrm>
            <a:off x="9925371" y="1472687"/>
            <a:ext cx="1130556" cy="112365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92441" y="4514969"/>
            <a:ext cx="1528571" cy="73126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56757" y="4364373"/>
            <a:ext cx="1637686" cy="103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9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369" y="163412"/>
            <a:ext cx="9590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200" b="1" dirty="0" smtClean="0">
                <a:solidFill>
                  <a:srgbClr val="EFE3C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Usage </a:t>
            </a:r>
            <a:r>
              <a:rPr lang="en-IN" sz="4200" b="1" dirty="0">
                <a:solidFill>
                  <a:srgbClr val="EFE3C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Perspective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5047A8-B403-42A1-B19D-0A8174CA919E}"/>
              </a:ext>
            </a:extLst>
          </p:cNvPr>
          <p:cNvSpPr/>
          <p:nvPr/>
        </p:nvSpPr>
        <p:spPr>
          <a:xfrm>
            <a:off x="1651381" y="1282787"/>
            <a:ext cx="4727997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1F8EC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Installation Pre-requisites</a:t>
            </a: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74603" y="1815513"/>
            <a:ext cx="47637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IIS</a:t>
            </a:r>
          </a:p>
          <a:p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SQL Server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5047A8-B403-42A1-B19D-0A8174CA919E}"/>
              </a:ext>
            </a:extLst>
          </p:cNvPr>
          <p:cNvSpPr/>
          <p:nvPr/>
        </p:nvSpPr>
        <p:spPr>
          <a:xfrm>
            <a:off x="1651382" y="3107093"/>
            <a:ext cx="4727997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1F8EC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Installation</a:t>
            </a: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1383" y="3655218"/>
            <a:ext cx="412596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Provision Database on-premises/on-cloud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Deploy to Azure App Service or On-premises Servers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Configure IIS based consumption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5047A8-B403-42A1-B19D-0A8174CA919E}"/>
              </a:ext>
            </a:extLst>
          </p:cNvPr>
          <p:cNvSpPr/>
          <p:nvPr/>
        </p:nvSpPr>
        <p:spPr>
          <a:xfrm>
            <a:off x="8289677" y="1282787"/>
            <a:ext cx="4727997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1F8EC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Reports</a:t>
            </a: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89677" y="1830912"/>
            <a:ext cx="47637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KRA Baselines Report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Task Assignation Monitoring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Effort Monitoring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5047A8-B403-42A1-B19D-0A8174CA919E}"/>
              </a:ext>
            </a:extLst>
          </p:cNvPr>
          <p:cNvSpPr/>
          <p:nvPr/>
        </p:nvSpPr>
        <p:spPr>
          <a:xfrm>
            <a:off x="8289676" y="3107093"/>
            <a:ext cx="4727997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000" b="1" dirty="0" smtClean="0">
                <a:solidFill>
                  <a:srgbClr val="1F8EC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Tools</a:t>
            </a: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89677" y="3653106"/>
            <a:ext cx="47637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Master Data Management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Member Allocation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FY Planning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Task/effort Monitoring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User Management</a:t>
            </a:r>
          </a:p>
          <a:p>
            <a:pPr algn="just"/>
            <a:r>
              <a:rPr lang="en-IN" sz="1600" dirty="0">
                <a:latin typeface="Segoe UI" panose="020B0502040204020203" pitchFamily="34" charset="0"/>
                <a:cs typeface="Segoe UI" panose="020B0502040204020203" pitchFamily="34" charset="0"/>
              </a:rPr>
              <a:t>e</a:t>
            </a:r>
            <a:r>
              <a:rPr lang="en-IN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tc.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63" y="3596662"/>
            <a:ext cx="1317440" cy="13174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725" y="1282787"/>
            <a:ext cx="1188657" cy="138867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2391" y="1355044"/>
            <a:ext cx="1327285" cy="132728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24727" r="21228"/>
          <a:stretch/>
        </p:blipFill>
        <p:spPr>
          <a:xfrm>
            <a:off x="6871288" y="3475597"/>
            <a:ext cx="1418388" cy="148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7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369" y="163412"/>
            <a:ext cx="9590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200" b="1" dirty="0">
                <a:solidFill>
                  <a:srgbClr val="EFE3C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Snapshots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024" y="1510145"/>
            <a:ext cx="4672376" cy="1557853"/>
          </a:xfrm>
          <a:prstGeom prst="rect">
            <a:avLst/>
          </a:prstGeom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B5047A8-B403-42A1-B19D-0A8174CA919E}"/>
              </a:ext>
            </a:extLst>
          </p:cNvPr>
          <p:cNvSpPr/>
          <p:nvPr/>
        </p:nvSpPr>
        <p:spPr>
          <a:xfrm>
            <a:off x="769780" y="1042325"/>
            <a:ext cx="4082441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000" b="1" dirty="0" smtClean="0">
                <a:solidFill>
                  <a:srgbClr val="1F8EC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KRA Management</a:t>
            </a: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0644" y="1479982"/>
            <a:ext cx="4698862" cy="1553928"/>
          </a:xfrm>
          <a:prstGeom prst="rect">
            <a:avLst/>
          </a:prstGeom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B5047A8-B403-42A1-B19D-0A8174CA919E}"/>
              </a:ext>
            </a:extLst>
          </p:cNvPr>
          <p:cNvSpPr/>
          <p:nvPr/>
        </p:nvSpPr>
        <p:spPr>
          <a:xfrm>
            <a:off x="6580643" y="1042325"/>
            <a:ext cx="4082441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000" b="1" dirty="0" smtClean="0">
                <a:solidFill>
                  <a:srgbClr val="1F8EC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KRA Task Management</a:t>
            </a: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780" y="4172056"/>
            <a:ext cx="4672377" cy="1402832"/>
          </a:xfrm>
          <a:prstGeom prst="rect">
            <a:avLst/>
          </a:prstGeom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B5047A8-B403-42A1-B19D-0A8174CA919E}"/>
              </a:ext>
            </a:extLst>
          </p:cNvPr>
          <p:cNvSpPr/>
          <p:nvPr/>
        </p:nvSpPr>
        <p:spPr>
          <a:xfrm>
            <a:off x="769779" y="3562707"/>
            <a:ext cx="4082441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000" b="1" dirty="0" smtClean="0">
                <a:solidFill>
                  <a:srgbClr val="1F8EC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FY Planning</a:t>
            </a: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7404" y="4126246"/>
            <a:ext cx="4698862" cy="1494347"/>
          </a:xfrm>
          <a:prstGeom prst="rect">
            <a:avLst/>
          </a:prstGeom>
          <a:ln>
            <a:noFill/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B5047A8-B403-42A1-B19D-0A8174CA919E}"/>
              </a:ext>
            </a:extLst>
          </p:cNvPr>
          <p:cNvSpPr/>
          <p:nvPr/>
        </p:nvSpPr>
        <p:spPr>
          <a:xfrm>
            <a:off x="6608635" y="3562846"/>
            <a:ext cx="4082441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000" b="1" dirty="0" smtClean="0">
                <a:solidFill>
                  <a:srgbClr val="1F8EC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Assignation Management</a:t>
            </a:r>
            <a:endParaRPr lang="en-US" sz="1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69779" y="3033909"/>
            <a:ext cx="4672379" cy="466089"/>
            <a:chOff x="769779" y="3181389"/>
            <a:chExt cx="4672379" cy="466089"/>
          </a:xfrm>
        </p:grpSpPr>
        <p:sp>
          <p:nvSpPr>
            <p:cNvPr id="14" name="Rectangle 13"/>
            <p:cNvSpPr/>
            <p:nvPr/>
          </p:nvSpPr>
          <p:spPr>
            <a:xfrm>
              <a:off x="769779" y="3181389"/>
              <a:ext cx="4672379" cy="3863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62598" y="3215478"/>
              <a:ext cx="300203" cy="432000"/>
            </a:xfrm>
            <a:prstGeom prst="rect">
              <a:avLst/>
            </a:prstGeom>
          </p:spPr>
        </p:pic>
      </p:grpSp>
      <p:sp>
        <p:nvSpPr>
          <p:cNvPr id="11" name="Rectangle 10"/>
          <p:cNvSpPr/>
          <p:nvPr/>
        </p:nvSpPr>
        <p:spPr>
          <a:xfrm>
            <a:off x="769778" y="1479981"/>
            <a:ext cx="4672379" cy="194029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6611612" y="3037146"/>
            <a:ext cx="4672379" cy="466089"/>
            <a:chOff x="769779" y="3181389"/>
            <a:chExt cx="4672379" cy="466089"/>
          </a:xfrm>
        </p:grpSpPr>
        <p:sp>
          <p:nvSpPr>
            <p:cNvPr id="19" name="Rectangle 18"/>
            <p:cNvSpPr/>
            <p:nvPr/>
          </p:nvSpPr>
          <p:spPr>
            <a:xfrm>
              <a:off x="769779" y="3181389"/>
              <a:ext cx="4672379" cy="3863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62598" y="3215478"/>
              <a:ext cx="300203" cy="432000"/>
            </a:xfrm>
            <a:prstGeom prst="rect">
              <a:avLst/>
            </a:prstGeom>
          </p:spPr>
        </p:pic>
      </p:grpSp>
      <p:sp>
        <p:nvSpPr>
          <p:cNvPr id="22" name="Rectangle 21"/>
          <p:cNvSpPr/>
          <p:nvPr/>
        </p:nvSpPr>
        <p:spPr>
          <a:xfrm>
            <a:off x="6593887" y="1476746"/>
            <a:ext cx="4672379" cy="194029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769778" y="5620593"/>
            <a:ext cx="4672379" cy="466089"/>
            <a:chOff x="769779" y="3181389"/>
            <a:chExt cx="4672379" cy="466089"/>
          </a:xfrm>
        </p:grpSpPr>
        <p:sp>
          <p:nvSpPr>
            <p:cNvPr id="24" name="Rectangle 23"/>
            <p:cNvSpPr/>
            <p:nvPr/>
          </p:nvSpPr>
          <p:spPr>
            <a:xfrm>
              <a:off x="769779" y="3181389"/>
              <a:ext cx="4672379" cy="3863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62598" y="3215478"/>
              <a:ext cx="300203" cy="432000"/>
            </a:xfrm>
            <a:prstGeom prst="rect">
              <a:avLst/>
            </a:prstGeom>
          </p:spPr>
        </p:pic>
      </p:grpSp>
      <p:sp>
        <p:nvSpPr>
          <p:cNvPr id="26" name="Rectangle 25"/>
          <p:cNvSpPr/>
          <p:nvPr/>
        </p:nvSpPr>
        <p:spPr>
          <a:xfrm>
            <a:off x="769777" y="3978766"/>
            <a:ext cx="4672379" cy="202819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6608635" y="5639934"/>
            <a:ext cx="4672379" cy="466089"/>
            <a:chOff x="769779" y="3181389"/>
            <a:chExt cx="4672379" cy="466089"/>
          </a:xfrm>
        </p:grpSpPr>
        <p:sp>
          <p:nvSpPr>
            <p:cNvPr id="28" name="Rectangle 27"/>
            <p:cNvSpPr/>
            <p:nvPr/>
          </p:nvSpPr>
          <p:spPr>
            <a:xfrm>
              <a:off x="769779" y="3181389"/>
              <a:ext cx="4672379" cy="3863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62598" y="3215478"/>
              <a:ext cx="300203" cy="432000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6611612" y="3995272"/>
            <a:ext cx="4667894" cy="201168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6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3888A9-81A3-4B43-BB4E-ABC68F1A5593}"/>
              </a:ext>
            </a:extLst>
          </p:cNvPr>
          <p:cNvSpPr txBox="1"/>
          <p:nvPr/>
        </p:nvSpPr>
        <p:spPr>
          <a:xfrm>
            <a:off x="5312228" y="5455381"/>
            <a:ext cx="66765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5600" b="1" dirty="0">
                <a:solidFill>
                  <a:srgbClr val="042A3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1930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4492</TotalTime>
  <Words>290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Consolas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Debraj Das</dc:creator>
  <cp:lastModifiedBy>Arup Kumar Pal</cp:lastModifiedBy>
  <cp:revision>481</cp:revision>
  <dcterms:created xsi:type="dcterms:W3CDTF">2017-12-05T04:23:48Z</dcterms:created>
  <dcterms:modified xsi:type="dcterms:W3CDTF">2018-08-21T03:27:15Z</dcterms:modified>
</cp:coreProperties>
</file>