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sldIdLst>
    <p:sldId id="256" r:id="rId5"/>
    <p:sldId id="271" r:id="rId6"/>
    <p:sldId id="288" r:id="rId7"/>
    <p:sldId id="266" r:id="rId8"/>
    <p:sldId id="280" r:id="rId9"/>
    <p:sldId id="273" r:id="rId10"/>
    <p:sldId id="270" r:id="rId11"/>
    <p:sldId id="278" r:id="rId12"/>
    <p:sldId id="268" r:id="rId13"/>
    <p:sldId id="267" r:id="rId14"/>
    <p:sldId id="281" r:id="rId15"/>
    <p:sldId id="275" r:id="rId16"/>
    <p:sldId id="274" r:id="rId17"/>
    <p:sldId id="279" r:id="rId18"/>
    <p:sldId id="276" r:id="rId19"/>
    <p:sldId id="277" r:id="rId20"/>
    <p:sldId id="283" r:id="rId21"/>
    <p:sldId id="284" r:id="rId22"/>
    <p:sldId id="285" r:id="rId23"/>
    <p:sldId id="286" r:id="rId24"/>
    <p:sldId id="287" r:id="rId25"/>
    <p:sldId id="26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8B19"/>
    <a:srgbClr val="002060"/>
    <a:srgbClr val="009644"/>
    <a:srgbClr val="008E40"/>
    <a:srgbClr val="926F00"/>
    <a:srgbClr val="BCD6DC"/>
    <a:srgbClr val="DEEBEE"/>
    <a:srgbClr val="D9D9D9"/>
    <a:srgbClr val="003C64"/>
    <a:srgbClr val="008A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2" autoAdjust="0"/>
    <p:restoredTop sz="94660"/>
  </p:normalViewPr>
  <p:slideViewPr>
    <p:cSldViewPr snapToGrid="0">
      <p:cViewPr varScale="1">
        <p:scale>
          <a:sx n="66" d="100"/>
          <a:sy n="66" d="100"/>
        </p:scale>
        <p:origin x="73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794B02-1AEA-407D-B5B8-0C316DDB0E2A}" type="datetimeFigureOut">
              <a:rPr lang="en-IN" smtClean="0"/>
              <a:t>08-10-2018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444E41-B90B-438A-B0C1-DDF45A548B4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8976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44E41-B90B-438A-B0C1-DDF45A548B4A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27124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44E41-B90B-438A-B0C1-DDF45A548B4A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65613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Related image">
            <a:extLst>
              <a:ext uri="{FF2B5EF4-FFF2-40B4-BE49-F238E27FC236}">
                <a16:creationId xmlns:a16="http://schemas.microsoft.com/office/drawing/2014/main" id="{0909434A-A8B2-4050-8903-BA8EE14331E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0"/>
          <a:stretch/>
        </p:blipFill>
        <p:spPr bwMode="auto">
          <a:xfrm>
            <a:off x="0" y="-26895"/>
            <a:ext cx="12192000" cy="4814047"/>
          </a:xfrm>
          <a:prstGeom prst="flowChartDocumen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Enterprise Productivity Services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8384" y="217111"/>
            <a:ext cx="1715882" cy="69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d:image001.png@01D2C408.8BE68AD0"/>
          <p:cNvPicPr/>
          <p:nvPr userDrawn="1"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850" y="298017"/>
            <a:ext cx="833906" cy="530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82F999-7EAD-4C46-94FA-DFDC1AB85B0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036" y="417940"/>
            <a:ext cx="1174807" cy="17230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160E7E4-ABC4-4222-9DB9-A6006BA54836}"/>
              </a:ext>
            </a:extLst>
          </p:cNvPr>
          <p:cNvGrpSpPr/>
          <p:nvPr userDrawn="1"/>
        </p:nvGrpSpPr>
        <p:grpSpPr>
          <a:xfrm>
            <a:off x="-663388" y="4149408"/>
            <a:ext cx="4737847" cy="997062"/>
            <a:chOff x="-663388" y="4149408"/>
            <a:chExt cx="4737847" cy="997062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A4C371D8-2C99-4ADB-9D84-2555ED5FC2E8}"/>
                </a:ext>
              </a:extLst>
            </p:cNvPr>
            <p:cNvSpPr/>
            <p:nvPr userDrawn="1"/>
          </p:nvSpPr>
          <p:spPr>
            <a:xfrm>
              <a:off x="-663388" y="4149408"/>
              <a:ext cx="4737847" cy="997062"/>
            </a:xfrm>
            <a:prstGeom prst="roundRect">
              <a:avLst>
                <a:gd name="adj" fmla="val 50000"/>
              </a:avLst>
            </a:prstGeom>
            <a:solidFill>
              <a:srgbClr val="90D9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6ACC3F8-73B5-48E1-9967-FF19BAA8636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857" y="4264697"/>
              <a:ext cx="2838829" cy="7664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28279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D57EE-F546-498A-9146-D8B69DF0B339}" type="datetimeFigureOut">
              <a:rPr lang="en-IN" smtClean="0"/>
              <a:t>08-10-2018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2D12C-8C6F-4657-8867-0B8130C16E27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63219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D57EE-F546-498A-9146-D8B69DF0B339}" type="datetimeFigureOut">
              <a:rPr lang="en-IN" smtClean="0"/>
              <a:t>08-10-2018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2D12C-8C6F-4657-8867-0B8130C16E27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38251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5855389" y="6343809"/>
            <a:ext cx="481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9B8092C-9846-4965-B84B-46755C8E6336}" type="slidenum">
              <a:rPr lang="en-IN" b="1" smtClean="0">
                <a:latin typeface="Segoe UI" panose="020B0502040204020203" pitchFamily="34" charset="0"/>
                <a:cs typeface="Segoe UI" panose="020B0502040204020203" pitchFamily="34" charset="0"/>
              </a:rPr>
              <a:t>‹#›</a:t>
            </a:fld>
            <a:endParaRPr lang="en-IN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Picture 2" descr="Enterprise Productivity Services">
            <a:extLst>
              <a:ext uri="{FF2B5EF4-FFF2-40B4-BE49-F238E27FC236}">
                <a16:creationId xmlns:a16="http://schemas.microsoft.com/office/drawing/2014/main" id="{C27CD385-44A5-4F37-BFE5-D2950C6E47D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018" b="-17686"/>
          <a:stretch/>
        </p:blipFill>
        <p:spPr bwMode="auto">
          <a:xfrm>
            <a:off x="11545981" y="6213046"/>
            <a:ext cx="497288" cy="71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Related image">
            <a:extLst>
              <a:ext uri="{FF2B5EF4-FFF2-40B4-BE49-F238E27FC236}">
                <a16:creationId xmlns:a16="http://schemas.microsoft.com/office/drawing/2014/main" id="{24EEA25C-968E-4A7D-AD1F-A63E620C823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0"/>
          <a:stretch/>
        </p:blipFill>
        <p:spPr bwMode="auto">
          <a:xfrm>
            <a:off x="0" y="0"/>
            <a:ext cx="2617906" cy="1033688"/>
          </a:xfrm>
          <a:prstGeom prst="flowChartDocumen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1CB3459-319E-4745-9FFA-E0384F62A48B}"/>
              </a:ext>
            </a:extLst>
          </p:cNvPr>
          <p:cNvSpPr/>
          <p:nvPr userDrawn="1"/>
        </p:nvSpPr>
        <p:spPr>
          <a:xfrm>
            <a:off x="2617906" y="0"/>
            <a:ext cx="9574094" cy="833718"/>
          </a:xfrm>
          <a:prstGeom prst="rect">
            <a:avLst/>
          </a:prstGeom>
          <a:solidFill>
            <a:srgbClr val="003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2C50C74-EAEC-4945-A824-D6D0CEF2F85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69" y="6159258"/>
            <a:ext cx="476250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83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Related image">
            <a:extLst>
              <a:ext uri="{FF2B5EF4-FFF2-40B4-BE49-F238E27FC236}">
                <a16:creationId xmlns:a16="http://schemas.microsoft.com/office/drawing/2014/main" id="{E1C2AE44-0E6A-4269-8EF3-A55DCF38751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0"/>
          <a:stretch/>
        </p:blipFill>
        <p:spPr bwMode="auto">
          <a:xfrm>
            <a:off x="0" y="-26895"/>
            <a:ext cx="12192000" cy="4814047"/>
          </a:xfrm>
          <a:prstGeom prst="flowChartDocumen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Enterprise Productivity Services">
            <a:extLst>
              <a:ext uri="{FF2B5EF4-FFF2-40B4-BE49-F238E27FC236}">
                <a16:creationId xmlns:a16="http://schemas.microsoft.com/office/drawing/2014/main" id="{D6ABF9DF-90AA-450B-B326-36FE2AC882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8384" y="217111"/>
            <a:ext cx="1715882" cy="69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C8CE987-1501-43AC-8835-54960C2D28E5}"/>
              </a:ext>
            </a:extLst>
          </p:cNvPr>
          <p:cNvGrpSpPr/>
          <p:nvPr userDrawn="1"/>
        </p:nvGrpSpPr>
        <p:grpSpPr>
          <a:xfrm>
            <a:off x="-663388" y="4149408"/>
            <a:ext cx="4737847" cy="997062"/>
            <a:chOff x="-663388" y="4149408"/>
            <a:chExt cx="4737847" cy="997062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D2A072D4-1D9C-47B4-BAA0-E0DBEB4D3A0A}"/>
                </a:ext>
              </a:extLst>
            </p:cNvPr>
            <p:cNvSpPr/>
            <p:nvPr userDrawn="1"/>
          </p:nvSpPr>
          <p:spPr>
            <a:xfrm>
              <a:off x="-663388" y="4149408"/>
              <a:ext cx="4737847" cy="997062"/>
            </a:xfrm>
            <a:prstGeom prst="roundRect">
              <a:avLst>
                <a:gd name="adj" fmla="val 50000"/>
              </a:avLst>
            </a:prstGeom>
            <a:solidFill>
              <a:srgbClr val="90D9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327CCF3-220B-49A5-8FF6-8B933549EB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857" y="4264697"/>
              <a:ext cx="2838829" cy="7664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9470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D57EE-F546-498A-9146-D8B69DF0B339}" type="datetimeFigureOut">
              <a:rPr lang="en-IN" smtClean="0"/>
              <a:t>08-10-2018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2D12C-8C6F-4657-8867-0B8130C16E27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52104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D57EE-F546-498A-9146-D8B69DF0B339}" type="datetimeFigureOut">
              <a:rPr lang="en-IN" smtClean="0"/>
              <a:t>08-10-2018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2D12C-8C6F-4657-8867-0B8130C16E27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49801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D57EE-F546-498A-9146-D8B69DF0B339}" type="datetimeFigureOut">
              <a:rPr lang="en-IN" smtClean="0"/>
              <a:t>08-10-2018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2D12C-8C6F-4657-8867-0B8130C16E27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60041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D57EE-F546-498A-9146-D8B69DF0B339}" type="datetimeFigureOut">
              <a:rPr lang="en-IN" smtClean="0"/>
              <a:t>08-10-2018</a:t>
            </a:fld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2D12C-8C6F-4657-8867-0B8130C16E27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0354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D57EE-F546-498A-9146-D8B69DF0B339}" type="datetimeFigureOut">
              <a:rPr lang="en-IN" smtClean="0"/>
              <a:t>08-10-2018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2D12C-8C6F-4657-8867-0B8130C16E27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31040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D57EE-F546-498A-9146-D8B69DF0B339}" type="datetimeFigureOut">
              <a:rPr lang="en-IN" smtClean="0"/>
              <a:t>08-10-2018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2D12C-8C6F-4657-8867-0B8130C16E27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59714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D57EE-F546-498A-9146-D8B69DF0B339}" type="datetimeFigureOut">
              <a:rPr lang="en-IN" smtClean="0"/>
              <a:t>08-10-2018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2D12C-8C6F-4657-8867-0B8130C16E27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13789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66970" y="4929100"/>
            <a:ext cx="590731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5600" b="1" dirty="0">
                <a:solidFill>
                  <a:srgbClr val="609EA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 Platform</a:t>
            </a:r>
          </a:p>
          <a:p>
            <a:pPr algn="r"/>
            <a:r>
              <a:rPr lang="en-I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Deep Dive</a:t>
            </a:r>
          </a:p>
        </p:txBody>
      </p:sp>
    </p:spTree>
    <p:extLst>
      <p:ext uri="{BB962C8B-B14F-4D97-AF65-F5344CB8AC3E}">
        <p14:creationId xmlns:p14="http://schemas.microsoft.com/office/powerpoint/2010/main" val="1610393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8742" y="101600"/>
            <a:ext cx="8142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b="1" dirty="0">
                <a:solidFill>
                  <a:srgbClr val="BCD6D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Features – </a:t>
            </a:r>
            <a:r>
              <a:rPr lang="en-IN" sz="3600" i="1" dirty="0">
                <a:solidFill>
                  <a:srgbClr val="BCD6D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Orchestration Management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3CE8893-8A47-424D-AEEC-2DC490655D18}"/>
              </a:ext>
            </a:extLst>
          </p:cNvPr>
          <p:cNvSpPr/>
          <p:nvPr/>
        </p:nvSpPr>
        <p:spPr>
          <a:xfrm>
            <a:off x="6538686" y="6424251"/>
            <a:ext cx="51816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900" i="1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*** Most features are part of latest Release of Core Platform while some features are still WIP</a:t>
            </a:r>
            <a:endParaRPr lang="en-IN" sz="9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Rectangle: Top Corners Rounded 9">
            <a:extLst>
              <a:ext uri="{FF2B5EF4-FFF2-40B4-BE49-F238E27FC236}">
                <a16:creationId xmlns:a16="http://schemas.microsoft.com/office/drawing/2014/main" id="{3906A183-039F-4EC7-9CDD-A367E8C809E0}"/>
              </a:ext>
            </a:extLst>
          </p:cNvPr>
          <p:cNvSpPr/>
          <p:nvPr/>
        </p:nvSpPr>
        <p:spPr>
          <a:xfrm rot="16200000">
            <a:off x="1341230" y="2461508"/>
            <a:ext cx="2412053" cy="2307773"/>
          </a:xfrm>
          <a:prstGeom prst="round2SameRect">
            <a:avLst>
              <a:gd name="adj1" fmla="val 9040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ectangle: Top Corners Rounded 10">
            <a:extLst>
              <a:ext uri="{FF2B5EF4-FFF2-40B4-BE49-F238E27FC236}">
                <a16:creationId xmlns:a16="http://schemas.microsoft.com/office/drawing/2014/main" id="{38C16A55-99DD-4324-AAAC-52EAA01802B1}"/>
              </a:ext>
            </a:extLst>
          </p:cNvPr>
          <p:cNvSpPr/>
          <p:nvPr/>
        </p:nvSpPr>
        <p:spPr>
          <a:xfrm rot="5400000">
            <a:off x="9048316" y="2455314"/>
            <a:ext cx="2412053" cy="2307773"/>
          </a:xfrm>
          <a:prstGeom prst="round2SameRect">
            <a:avLst>
              <a:gd name="adj1" fmla="val 9040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124099-27C6-4575-AA49-4EC4C6B3B41B}"/>
              </a:ext>
            </a:extLst>
          </p:cNvPr>
          <p:cNvSpPr/>
          <p:nvPr/>
        </p:nvSpPr>
        <p:spPr>
          <a:xfrm>
            <a:off x="3933372" y="2403174"/>
            <a:ext cx="2351314" cy="241556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FF9C946-88BB-4202-8EE6-4CE94D964AB9}"/>
              </a:ext>
            </a:extLst>
          </p:cNvPr>
          <p:cNvSpPr/>
          <p:nvPr/>
        </p:nvSpPr>
        <p:spPr>
          <a:xfrm>
            <a:off x="6516915" y="2409369"/>
            <a:ext cx="2351314" cy="241556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EB8E200-4972-425F-86DA-7FB4DC716237}"/>
              </a:ext>
            </a:extLst>
          </p:cNvPr>
          <p:cNvSpPr/>
          <p:nvPr/>
        </p:nvSpPr>
        <p:spPr>
          <a:xfrm rot="5400000">
            <a:off x="454727" y="1704491"/>
            <a:ext cx="1440000" cy="14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858C04-900F-4A85-A310-AFC3BE1C49C5}"/>
              </a:ext>
            </a:extLst>
          </p:cNvPr>
          <p:cNvSpPr txBox="1"/>
          <p:nvPr/>
        </p:nvSpPr>
        <p:spPr>
          <a:xfrm>
            <a:off x="1436598" y="2482118"/>
            <a:ext cx="230497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IN" sz="1600" b="1" dirty="0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I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Multi Recipe Ecosystem</a:t>
            </a:r>
          </a:p>
          <a:p>
            <a:pPr algn="ctr"/>
            <a:endParaRPr lang="en-IN" sz="1600" b="1" dirty="0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IN" sz="1000" dirty="0">
                <a:latin typeface="Segoe UI" panose="020B0502040204020203" pitchFamily="34" charset="0"/>
                <a:cs typeface="Segoe UI" panose="020B0502040204020203" pitchFamily="34" charset="0"/>
              </a:rPr>
              <a:t>Cross Boundary Backend System Integration across Technologies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IN" sz="1000" dirty="0">
                <a:latin typeface="Segoe UI" panose="020B0502040204020203" pitchFamily="34" charset="0"/>
                <a:cs typeface="Segoe UI" panose="020B0502040204020203" pitchFamily="34" charset="0"/>
              </a:rPr>
              <a:t>Cross System Integration where cross-system trust is challenged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IN" sz="1000" dirty="0">
                <a:latin typeface="Segoe UI" panose="020B0502040204020203" pitchFamily="34" charset="0"/>
                <a:cs typeface="Segoe UI" panose="020B0502040204020203" pitchFamily="34" charset="0"/>
              </a:rPr>
              <a:t>Seamless connection with Brains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3EFC856-1E46-4316-93F1-B8D2DFA2D9AD}"/>
              </a:ext>
            </a:extLst>
          </p:cNvPr>
          <p:cNvSpPr txBox="1"/>
          <p:nvPr/>
        </p:nvSpPr>
        <p:spPr>
          <a:xfrm>
            <a:off x="3972290" y="2473625"/>
            <a:ext cx="231239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Power User driven Orchestration Management</a:t>
            </a:r>
          </a:p>
          <a:p>
            <a:pPr algn="ctr"/>
            <a:endParaRPr lang="en-IN" sz="1600" b="1" dirty="0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IN" sz="1000" dirty="0">
                <a:latin typeface="Segoe UI" panose="020B0502040204020203" pitchFamily="34" charset="0"/>
                <a:cs typeface="Segoe UI" panose="020B0502040204020203" pitchFamily="34" charset="0"/>
              </a:rPr>
              <a:t>Recipe Registration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IN" sz="1000" dirty="0">
                <a:latin typeface="Segoe UI" panose="020B0502040204020203" pitchFamily="34" charset="0"/>
                <a:cs typeface="Segoe UI" panose="020B0502040204020203" pitchFamily="34" charset="0"/>
              </a:rPr>
              <a:t>Recipe Definition Management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IN" sz="1000" dirty="0">
                <a:latin typeface="Segoe UI" panose="020B0502040204020203" pitchFamily="34" charset="0"/>
                <a:cs typeface="Segoe UI" panose="020B0502040204020203" pitchFamily="34" charset="0"/>
              </a:rPr>
              <a:t>Publishing Ecosystem to control Orchestration availability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endParaRPr lang="en-IN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58D2F9-F9C7-4FD0-9A73-A575ACAC846B}"/>
              </a:ext>
            </a:extLst>
          </p:cNvPr>
          <p:cNvSpPr txBox="1"/>
          <p:nvPr/>
        </p:nvSpPr>
        <p:spPr>
          <a:xfrm>
            <a:off x="6538687" y="2479733"/>
            <a:ext cx="2329542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Multi Level Orchestration Organization</a:t>
            </a:r>
          </a:p>
          <a:p>
            <a:pPr algn="ctr"/>
            <a:endParaRPr lang="en-IN" sz="1600" b="1" dirty="0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IN" sz="1000" dirty="0">
                <a:latin typeface="Segoe UI" panose="020B0502040204020203" pitchFamily="34" charset="0"/>
                <a:cs typeface="Segoe UI" panose="020B0502040204020203" pitchFamily="34" charset="0"/>
              </a:rPr>
              <a:t>Recipe Store holding all Recipes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IN" sz="1000" dirty="0">
                <a:latin typeface="Segoe UI" panose="020B0502040204020203" pitchFamily="34" charset="0"/>
                <a:cs typeface="Segoe UI" panose="020B0502040204020203" pitchFamily="34" charset="0"/>
              </a:rPr>
              <a:t>Cartridges as Building Blocks of each Recipe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IN" sz="1000" dirty="0">
                <a:latin typeface="Segoe UI" panose="020B0502040204020203" pitchFamily="34" charset="0"/>
                <a:cs typeface="Segoe UI" panose="020B0502040204020203" pitchFamily="34" charset="0"/>
              </a:rPr>
              <a:t>Cartridges comprises of </a:t>
            </a:r>
          </a:p>
          <a:p>
            <a:pPr marL="631825" lvl="1" indent="-174625">
              <a:buFont typeface="Arial" panose="020B0604020202020204" pitchFamily="34" charset="0"/>
              <a:buChar char="•"/>
            </a:pPr>
            <a:r>
              <a:rPr lang="en-IN" sz="1000" dirty="0">
                <a:latin typeface="Segoe UI" panose="020B0502040204020203" pitchFamily="34" charset="0"/>
                <a:cs typeface="Segoe UI" panose="020B0502040204020203" pitchFamily="34" charset="0"/>
              </a:rPr>
              <a:t>Actions</a:t>
            </a:r>
          </a:p>
          <a:p>
            <a:pPr marL="631825" lvl="1" indent="-174625">
              <a:buFont typeface="Arial" panose="020B0604020202020204" pitchFamily="34" charset="0"/>
              <a:buChar char="•"/>
            </a:pPr>
            <a:r>
              <a:rPr lang="en-IN" sz="1000" dirty="0">
                <a:latin typeface="Segoe UI" panose="020B0502040204020203" pitchFamily="34" charset="0"/>
                <a:cs typeface="Segoe UI" panose="020B0502040204020203" pitchFamily="34" charset="0"/>
              </a:rPr>
              <a:t>Connections</a:t>
            </a:r>
          </a:p>
          <a:p>
            <a:pPr marL="631825" lvl="1" indent="-174625">
              <a:buFont typeface="Arial" panose="020B0604020202020204" pitchFamily="34" charset="0"/>
              <a:buChar char="•"/>
            </a:pPr>
            <a:r>
              <a:rPr lang="en-IN" sz="1000" dirty="0">
                <a:latin typeface="Segoe UI" panose="020B0502040204020203" pitchFamily="34" charset="0"/>
                <a:cs typeface="Segoe UI" panose="020B0502040204020203" pitchFamily="34" charset="0"/>
              </a:rPr>
              <a:t>Sequence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B1416C4-5A4E-45BB-B97A-E09FC6C5BF1B}"/>
              </a:ext>
            </a:extLst>
          </p:cNvPr>
          <p:cNvSpPr txBox="1"/>
          <p:nvPr/>
        </p:nvSpPr>
        <p:spPr>
          <a:xfrm>
            <a:off x="9142959" y="2479733"/>
            <a:ext cx="22186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Standardized Integration Approach</a:t>
            </a:r>
          </a:p>
          <a:p>
            <a:pPr algn="ctr"/>
            <a:endParaRPr lang="en-IN" sz="1600" b="1" dirty="0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IN" sz="1000" dirty="0">
                <a:latin typeface="Segoe UI" panose="020B0502040204020203" pitchFamily="34" charset="0"/>
                <a:cs typeface="Segoe UI" panose="020B0502040204020203" pitchFamily="34" charset="0"/>
              </a:rPr>
              <a:t>All Integration through API Gateway only leading to better management of Integration Definition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IN" sz="1000" dirty="0">
                <a:latin typeface="Segoe UI" panose="020B0502040204020203" pitchFamily="34" charset="0"/>
                <a:cs typeface="Segoe UI" panose="020B0502040204020203" pitchFamily="34" charset="0"/>
              </a:rPr>
              <a:t>Supporting any REST interface to be connected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IN" sz="1000" dirty="0">
                <a:latin typeface="Segoe UI" panose="020B0502040204020203" pitchFamily="34" charset="0"/>
                <a:cs typeface="Segoe UI" panose="020B0502040204020203" pitchFamily="34" charset="0"/>
              </a:rPr>
              <a:t>Keeping the core Integration Responsibility out of boundary</a:t>
            </a:r>
          </a:p>
        </p:txBody>
      </p:sp>
      <p:pic>
        <p:nvPicPr>
          <p:cNvPr id="4098" name="Picture 2" descr="Image result for integration icon">
            <a:extLst>
              <a:ext uri="{FF2B5EF4-FFF2-40B4-BE49-F238E27FC236}">
                <a16:creationId xmlns:a16="http://schemas.microsoft.com/office/drawing/2014/main" id="{241213EF-C0E3-45A3-A274-885828606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12" y="1704491"/>
            <a:ext cx="1527644" cy="1399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917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3DBCD8-A5AC-47C2-A378-BB3E4073B530}"/>
              </a:ext>
            </a:extLst>
          </p:cNvPr>
          <p:cNvSpPr txBox="1"/>
          <p:nvPr/>
        </p:nvSpPr>
        <p:spPr>
          <a:xfrm>
            <a:off x="2278742" y="101600"/>
            <a:ext cx="8142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b="1" dirty="0">
                <a:solidFill>
                  <a:srgbClr val="BCD6D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Techno-Functional Flow</a:t>
            </a:r>
            <a:endParaRPr lang="en-IN" sz="3600" i="1" dirty="0">
              <a:solidFill>
                <a:srgbClr val="BCD6D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4A3672-15F3-4639-BDE2-D7B58F00ED8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00" y="936155"/>
            <a:ext cx="7680237" cy="558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540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F3C079-C6C5-4AFE-92DF-FB69B83C153E}"/>
              </a:ext>
            </a:extLst>
          </p:cNvPr>
          <p:cNvSpPr txBox="1"/>
          <p:nvPr/>
        </p:nvSpPr>
        <p:spPr>
          <a:xfrm>
            <a:off x="4267200" y="5681597"/>
            <a:ext cx="77789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5600" b="1" dirty="0">
                <a:solidFill>
                  <a:srgbClr val="A5A4A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Technical Perspectives</a:t>
            </a:r>
          </a:p>
        </p:txBody>
      </p:sp>
    </p:spTree>
    <p:extLst>
      <p:ext uri="{BB962C8B-B14F-4D97-AF65-F5344CB8AC3E}">
        <p14:creationId xmlns:p14="http://schemas.microsoft.com/office/powerpoint/2010/main" val="446891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8742" y="101600"/>
            <a:ext cx="8142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b="1" dirty="0">
                <a:solidFill>
                  <a:srgbClr val="BCD6D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Architecture</a:t>
            </a:r>
            <a:endParaRPr lang="en-IN" sz="3600" i="1" dirty="0">
              <a:solidFill>
                <a:srgbClr val="BCD6D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4537D2-FFE7-46E3-85BF-1B3C1C7F717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87915"/>
            <a:ext cx="8572046" cy="569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423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8742" y="101600"/>
            <a:ext cx="8142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b="1" dirty="0">
                <a:solidFill>
                  <a:srgbClr val="BCD6D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Technology Touchpoints</a:t>
            </a:r>
            <a:endParaRPr lang="en-IN" sz="3600" i="1" dirty="0">
              <a:solidFill>
                <a:srgbClr val="BCD6D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A5F60D5-B961-49EB-95D5-F25F42F07799}"/>
              </a:ext>
            </a:extLst>
          </p:cNvPr>
          <p:cNvSpPr/>
          <p:nvPr/>
        </p:nvSpPr>
        <p:spPr>
          <a:xfrm>
            <a:off x="6413925" y="6366194"/>
            <a:ext cx="518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900" i="1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*** Templates for most Technologies as mentioned for Subscription Facing Layer are part of latest Release of Core Platform while onboarding of remaining technologies are WIP</a:t>
            </a:r>
            <a:endParaRPr lang="en-IN" sz="9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A79AD5-E0B6-432D-9E4C-B832F2B9122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5714" y="1100821"/>
            <a:ext cx="10681154" cy="482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164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F3C079-C6C5-4AFE-92DF-FB69B83C153E}"/>
              </a:ext>
            </a:extLst>
          </p:cNvPr>
          <p:cNvSpPr txBox="1"/>
          <p:nvPr/>
        </p:nvSpPr>
        <p:spPr>
          <a:xfrm>
            <a:off x="4484913" y="5681597"/>
            <a:ext cx="75611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5600" b="1" dirty="0">
                <a:solidFill>
                  <a:srgbClr val="A5A4A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Success Stories</a:t>
            </a:r>
          </a:p>
        </p:txBody>
      </p:sp>
    </p:spTree>
    <p:extLst>
      <p:ext uri="{BB962C8B-B14F-4D97-AF65-F5344CB8AC3E}">
        <p14:creationId xmlns:p14="http://schemas.microsoft.com/office/powerpoint/2010/main" val="20909585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8742" y="101600"/>
            <a:ext cx="9913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b="1" dirty="0">
                <a:solidFill>
                  <a:srgbClr val="BCD6D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Employee Help Desk </a:t>
            </a:r>
            <a:r>
              <a:rPr lang="en-IN" sz="2800" i="1" dirty="0">
                <a:solidFill>
                  <a:srgbClr val="BCD6D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 Global Retail &amp; CPG Giant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308D8AB-A48B-485A-BC72-791591613D55}"/>
              </a:ext>
            </a:extLst>
          </p:cNvPr>
          <p:cNvGrpSpPr/>
          <p:nvPr/>
        </p:nvGrpSpPr>
        <p:grpSpPr>
          <a:xfrm>
            <a:off x="2082258" y="1432974"/>
            <a:ext cx="8338999" cy="1434191"/>
            <a:chOff x="1016000" y="1408554"/>
            <a:chExt cx="10189029" cy="269148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EE54789-2DC8-468E-9C1A-D668BE57C41E}"/>
                </a:ext>
              </a:extLst>
            </p:cNvPr>
            <p:cNvSpPr/>
            <p:nvPr/>
          </p:nvSpPr>
          <p:spPr>
            <a:xfrm>
              <a:off x="1016000" y="1582057"/>
              <a:ext cx="10189029" cy="2005640"/>
            </a:xfrm>
            <a:prstGeom prst="rect">
              <a:avLst/>
            </a:prstGeom>
            <a:solidFill>
              <a:srgbClr val="EFE4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C8B2F44-46AF-4DB8-B0C4-73B5EFA069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42105" y="1408554"/>
              <a:ext cx="3344409" cy="34700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AA90A63-93BB-4399-8028-208E241D997B}"/>
                </a:ext>
              </a:extLst>
            </p:cNvPr>
            <p:cNvSpPr txBox="1"/>
            <p:nvPr/>
          </p:nvSpPr>
          <p:spPr>
            <a:xfrm>
              <a:off x="1146608" y="2078470"/>
              <a:ext cx="9927794" cy="2021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200" dirty="0">
                  <a:latin typeface="Segoe UI" panose="020B0502040204020203" pitchFamily="34" charset="0"/>
                  <a:cs typeface="Segoe UI" panose="020B0502040204020203" pitchFamily="34" charset="0"/>
                </a:rPr>
                <a:t>P&amp;G is working toward automating as much as 90% of claims investigations in the accounts-receivable division next year, and a bot named Lucy helps quickly answer questions from employees about technical issues and benefits, Mr. Polit says. Early tests this year show the bots are </a:t>
              </a:r>
              <a:r>
                <a:rPr lang="en-US" sz="1200" b="1" dirty="0">
                  <a:solidFill>
                    <a:srgbClr val="C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increasing productivity in their areas by as much as 30%</a:t>
              </a:r>
              <a:r>
                <a:rPr lang="en-US" sz="1200" dirty="0">
                  <a:latin typeface="Segoe UI" panose="020B0502040204020203" pitchFamily="34" charset="0"/>
                  <a:cs typeface="Segoe UI" panose="020B0502040204020203" pitchFamily="34" charset="0"/>
                </a:rPr>
                <a:t>, he says.</a:t>
              </a:r>
              <a:endParaRPr lang="en-IN" sz="12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algn="just"/>
              <a:endParaRPr lang="en-IN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algn="just"/>
              <a:r>
                <a:rPr lang="en-IN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Source - https://www.wsj.com/amp/articles/technology-innovation-isnt-just-for-tech-companies-1512505931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01A7B1F8-9C44-4674-B4ED-F35A3C3C737D}"/>
              </a:ext>
            </a:extLst>
          </p:cNvPr>
          <p:cNvSpPr/>
          <p:nvPr/>
        </p:nvSpPr>
        <p:spPr>
          <a:xfrm>
            <a:off x="5239657" y="3741285"/>
            <a:ext cx="5181600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en-IN" sz="11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Single Point Access to all Departments through a centralized BOT connecting all child brains in a multi brain ecosystem uniquely offered by HCL Core Platform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en-IN" sz="11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Supporting 20K+ employee set with 2000+ use cases across departments 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en-IN" sz="11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Power User driven web console to register, configure and provision BOTs / Brains / Orchestrations reducing dependency on technical team in BAU cycle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en-IN" sz="11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Coexistence of Brains from various technologies executing intelligence from all of those in parallel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en-IN" sz="11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Integrated with several backend system within customer data centre, third party vendor system or on cloud services using API Gateway model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en-IN" sz="11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Inclusion of Personalization and Contextualization features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en-IN" sz="11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Simplified semi automated Training towards high accuracy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en-IN" sz="11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NFRs like multifactor authentication, caching, multi lingual included</a:t>
            </a:r>
            <a:endParaRPr lang="en-US" sz="11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85BE17-6116-43EA-8D14-04D0AA5ADFF9}"/>
              </a:ext>
            </a:extLst>
          </p:cNvPr>
          <p:cNvSpPr/>
          <p:nvPr/>
        </p:nvSpPr>
        <p:spPr>
          <a:xfrm>
            <a:off x="1975890" y="3741285"/>
            <a:ext cx="3028581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en-IN" sz="11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Various Departments like HR, IT, Admin, Facilities and Finance hosted their respective BOT solutions on different technology platforms like Microsoft, IBM, PypeStream etc.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en-IN" sz="11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Employees had to access BOTs for different services separately with no integrated system available lowering user adoption drastically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en-IN" sz="11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Dependency on Technical Team even for simple changes resulted slow updates, poor training and eventually a lower accuracy level</a:t>
            </a:r>
            <a:endParaRPr lang="en-US" sz="11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B63185-D95F-4E75-9CF7-81BD86AF78ED}"/>
              </a:ext>
            </a:extLst>
          </p:cNvPr>
          <p:cNvSpPr/>
          <p:nvPr/>
        </p:nvSpPr>
        <p:spPr>
          <a:xfrm>
            <a:off x="1975890" y="3129723"/>
            <a:ext cx="16317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Key Challenges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026AE3-012B-4CF9-A544-A2009551E056}"/>
              </a:ext>
            </a:extLst>
          </p:cNvPr>
          <p:cNvSpPr/>
          <p:nvPr/>
        </p:nvSpPr>
        <p:spPr>
          <a:xfrm>
            <a:off x="5239657" y="3129723"/>
            <a:ext cx="20783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Solution and Values</a:t>
            </a:r>
          </a:p>
        </p:txBody>
      </p:sp>
    </p:spTree>
    <p:extLst>
      <p:ext uri="{BB962C8B-B14F-4D97-AF65-F5344CB8AC3E}">
        <p14:creationId xmlns:p14="http://schemas.microsoft.com/office/powerpoint/2010/main" val="37216319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8742" y="101600"/>
            <a:ext cx="9913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b="1" dirty="0">
                <a:solidFill>
                  <a:srgbClr val="BCD6D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More Workforce focused Implementations</a:t>
            </a:r>
            <a:endParaRPr lang="en-IN" sz="2800" i="1" dirty="0">
              <a:solidFill>
                <a:srgbClr val="BCD6D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09D4BD-AFED-4720-A12A-E2B9B9DB32E2}"/>
              </a:ext>
            </a:extLst>
          </p:cNvPr>
          <p:cNvSpPr/>
          <p:nvPr/>
        </p:nvSpPr>
        <p:spPr>
          <a:xfrm>
            <a:off x="1074056" y="1509264"/>
            <a:ext cx="301897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HR Assistant Solution </a:t>
            </a:r>
          </a:p>
          <a:p>
            <a:r>
              <a:rPr lang="en-IN" sz="14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</a:t>
            </a:r>
            <a:r>
              <a:rPr lang="en-IN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IN" i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Major Australian Bank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63D5A4A-532C-405E-9C92-BBE1958188A8}"/>
              </a:ext>
            </a:extLst>
          </p:cNvPr>
          <p:cNvSpPr/>
          <p:nvPr/>
        </p:nvSpPr>
        <p:spPr>
          <a:xfrm>
            <a:off x="6335484" y="1509264"/>
            <a:ext cx="441960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Departmental BOT Consolidation</a:t>
            </a:r>
          </a:p>
          <a:p>
            <a:r>
              <a:rPr lang="en-IN" sz="14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</a:t>
            </a:r>
            <a:r>
              <a:rPr lang="en-IN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IN" i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Top Global Beer Manufacturer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74C5DB-5FC1-4ADA-A92B-9B274EEAE4C4}"/>
              </a:ext>
            </a:extLst>
          </p:cNvPr>
          <p:cNvSpPr txBox="1"/>
          <p:nvPr/>
        </p:nvSpPr>
        <p:spPr>
          <a:xfrm>
            <a:off x="1074056" y="2309068"/>
            <a:ext cx="439783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IN" sz="1600" b="1" dirty="0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IN" sz="1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Key Challenges and Asks</a:t>
            </a:r>
          </a:p>
          <a:p>
            <a:pPr algn="ctr"/>
            <a:endParaRPr lang="en-IN" sz="1600" b="1" dirty="0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IN" sz="1000" dirty="0">
                <a:latin typeface="Segoe UI" panose="020B0502040204020203" pitchFamily="34" charset="0"/>
                <a:cs typeface="Segoe UI" panose="020B0502040204020203" pitchFamily="34" charset="0"/>
              </a:rPr>
              <a:t>Increasing Support Calls to Internal Service Desk for Human Resource Department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IN" sz="1000" dirty="0">
                <a:latin typeface="Segoe UI" panose="020B0502040204020203" pitchFamily="34" charset="0"/>
                <a:cs typeface="Segoe UI" panose="020B0502040204020203" pitchFamily="34" charset="0"/>
              </a:rPr>
              <a:t>Frequent requests for routine Queries / Actions consumes more time leaving low bandwidth for Complex Issues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IN" sz="1000" dirty="0">
                <a:latin typeface="Segoe UI" panose="020B0502040204020203" pitchFamily="34" charset="0"/>
                <a:cs typeface="Segoe UI" panose="020B0502040204020203" pitchFamily="34" charset="0"/>
              </a:rPr>
              <a:t>Hardly referring to Data Trends / History Data to take Proactive actions towards prevention of any issues 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endParaRPr lang="en-IN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IN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IN" sz="1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Solution and Values</a:t>
            </a:r>
          </a:p>
          <a:p>
            <a:pPr algn="ctr"/>
            <a:endParaRPr lang="en-IN" sz="1600" b="1" dirty="0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IN" sz="1000" dirty="0">
                <a:latin typeface="Segoe UI" panose="020B0502040204020203" pitchFamily="34" charset="0"/>
                <a:cs typeface="Segoe UI" panose="020B0502040204020203" pitchFamily="34" charset="0"/>
              </a:rPr>
              <a:t>Introduced HR Personal Assistant with natural language skill addressing all basic L1 Queries and Actions without human intervention 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IN" sz="1000" dirty="0">
                <a:latin typeface="Segoe UI" panose="020B0502040204020203" pitchFamily="34" charset="0"/>
                <a:cs typeface="Segoe UI" panose="020B0502040204020203" pitchFamily="34" charset="0"/>
              </a:rPr>
              <a:t>Seamless transition to / from Live Agents to BOT from same Conversation Window offering a unified experience to employees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IN" sz="1000" dirty="0">
                <a:latin typeface="Segoe UI" panose="020B0502040204020203" pitchFamily="34" charset="0"/>
                <a:cs typeface="Segoe UI" panose="020B0502040204020203" pitchFamily="34" charset="0"/>
              </a:rPr>
              <a:t>Continuous Monitoring of Transaction Data by BOTs to raise alerts on anomalies as per pre-set rules proactively 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IN" sz="1000" dirty="0">
                <a:latin typeface="Segoe UI" panose="020B0502040204020203" pitchFamily="34" charset="0"/>
                <a:cs typeface="Segoe UI" panose="020B0502040204020203" pitchFamily="34" charset="0"/>
              </a:rPr>
              <a:t>User Feedback based training 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IN" sz="1000" dirty="0">
                <a:latin typeface="Segoe UI" panose="020B0502040204020203" pitchFamily="34" charset="0"/>
                <a:cs typeface="Segoe UI" panose="020B0502040204020203" pitchFamily="34" charset="0"/>
              </a:rPr>
              <a:t>Power User driven Administration and Maintenance Console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37EFF7-B88C-4C8D-9DB7-C769AD5082C1}"/>
              </a:ext>
            </a:extLst>
          </p:cNvPr>
          <p:cNvSpPr txBox="1"/>
          <p:nvPr/>
        </p:nvSpPr>
        <p:spPr>
          <a:xfrm>
            <a:off x="6335484" y="2309068"/>
            <a:ext cx="517434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IN" sz="1600" b="1" dirty="0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IN" sz="1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Key Challenges and Asks</a:t>
            </a:r>
          </a:p>
          <a:p>
            <a:pPr algn="ctr"/>
            <a:endParaRPr lang="en-IN" sz="1600" b="1" dirty="0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IN" sz="1000" dirty="0">
                <a:latin typeface="Segoe UI" panose="020B0502040204020203" pitchFamily="34" charset="0"/>
                <a:cs typeface="Segoe UI" panose="020B0502040204020203" pitchFamily="34" charset="0"/>
              </a:rPr>
              <a:t>Departments having own BOTs on disparate Technologies needed consolidation through single BOT interface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IN" sz="1000" dirty="0">
                <a:latin typeface="Segoe UI" panose="020B0502040204020203" pitchFamily="34" charset="0"/>
                <a:cs typeface="Segoe UI" panose="020B0502040204020203" pitchFamily="34" charset="0"/>
              </a:rPr>
              <a:t>Anytime loading of New BOT on New Technology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IN" sz="1000" dirty="0">
                <a:latin typeface="Segoe UI" panose="020B0502040204020203" pitchFamily="34" charset="0"/>
                <a:cs typeface="Segoe UI" panose="020B0502040204020203" pitchFamily="34" charset="0"/>
              </a:rPr>
              <a:t>Existence of diverse type of Queries and Actions to be included under BOT actions 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IN" sz="1000" dirty="0">
                <a:latin typeface="Segoe UI" panose="020B0502040204020203" pitchFamily="34" charset="0"/>
                <a:cs typeface="Segoe UI" panose="020B0502040204020203" pitchFamily="34" charset="0"/>
              </a:rPr>
              <a:t>Need of Event driven Proactive Notification 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endParaRPr lang="en-IN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IN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IN" sz="1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Solution and Values</a:t>
            </a:r>
          </a:p>
          <a:p>
            <a:pPr algn="ctr"/>
            <a:endParaRPr lang="en-IN" sz="1600" b="1" dirty="0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IN" sz="1000" dirty="0">
                <a:latin typeface="Segoe UI" panose="020B0502040204020203" pitchFamily="34" charset="0"/>
                <a:cs typeface="Segoe UI" panose="020B0502040204020203" pitchFamily="34" charset="0"/>
              </a:rPr>
              <a:t>Deployed Multi Brain Ecosystem to included BOT / Brains from Microsoft, IBM, Amazon and Home Grown ones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IN" sz="1000" dirty="0">
                <a:latin typeface="Segoe UI" panose="020B0502040204020203" pitchFamily="34" charset="0"/>
                <a:cs typeface="Segoe UI" panose="020B0502040204020203" pitchFamily="34" charset="0"/>
              </a:rPr>
              <a:t>Proactive Notification from Monitoring BOT for various Events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IN" sz="1000" dirty="0">
                <a:latin typeface="Segoe UI" panose="020B0502040204020203" pitchFamily="34" charset="0"/>
                <a:cs typeface="Segoe UI" panose="020B0502040204020203" pitchFamily="34" charset="0"/>
              </a:rPr>
              <a:t>Implementation of multi-factor authentication, Feedback mechanism, Data Classification, Personalization etc. 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IN" sz="1000" dirty="0">
                <a:latin typeface="Segoe UI" panose="020B0502040204020203" pitchFamily="34" charset="0"/>
                <a:cs typeface="Segoe UI" panose="020B0502040204020203" pitchFamily="34" charset="0"/>
              </a:rPr>
              <a:t>Power User driven Administration and Maintenance Console</a:t>
            </a:r>
          </a:p>
        </p:txBody>
      </p:sp>
    </p:spTree>
    <p:extLst>
      <p:ext uri="{BB962C8B-B14F-4D97-AF65-F5344CB8AC3E}">
        <p14:creationId xmlns:p14="http://schemas.microsoft.com/office/powerpoint/2010/main" val="10476080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8742" y="101600"/>
            <a:ext cx="9913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b="1" dirty="0">
                <a:solidFill>
                  <a:srgbClr val="BCD6D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Few Consumer focused Implementations</a:t>
            </a:r>
            <a:endParaRPr lang="en-IN" sz="2800" i="1" dirty="0">
              <a:solidFill>
                <a:srgbClr val="BCD6D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4E91301-0941-4FAF-B4C2-E6A520638888}"/>
              </a:ext>
            </a:extLst>
          </p:cNvPr>
          <p:cNvSpPr/>
          <p:nvPr/>
        </p:nvSpPr>
        <p:spPr>
          <a:xfrm>
            <a:off x="1074056" y="1509264"/>
            <a:ext cx="458651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Tax Consultancy to Public Audience</a:t>
            </a:r>
          </a:p>
          <a:p>
            <a:r>
              <a:rPr lang="en-IN" sz="14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</a:t>
            </a:r>
            <a:r>
              <a:rPr lang="en-IN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IN" i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European Tech Major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23E3C8-CD1F-44AF-8D37-4D31295534D9}"/>
              </a:ext>
            </a:extLst>
          </p:cNvPr>
          <p:cNvSpPr/>
          <p:nvPr/>
        </p:nvSpPr>
        <p:spPr>
          <a:xfrm>
            <a:off x="6727369" y="1509264"/>
            <a:ext cx="441960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Billing Help Desk</a:t>
            </a:r>
          </a:p>
          <a:p>
            <a:r>
              <a:rPr lang="en-IN" sz="14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</a:t>
            </a:r>
            <a:r>
              <a:rPr lang="en-IN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IN" i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German Insurance Giant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48EC7B-8A32-4E26-A230-035EA13D3BD2}"/>
              </a:ext>
            </a:extLst>
          </p:cNvPr>
          <p:cNvSpPr txBox="1"/>
          <p:nvPr/>
        </p:nvSpPr>
        <p:spPr>
          <a:xfrm>
            <a:off x="1074056" y="2309068"/>
            <a:ext cx="526142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IN" sz="1600" b="1" dirty="0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IN" sz="1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Key Challenges and Asks</a:t>
            </a:r>
          </a:p>
          <a:p>
            <a:pPr algn="ctr"/>
            <a:endParaRPr lang="en-IN" sz="1600" b="1" dirty="0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IN" sz="1000" dirty="0">
                <a:latin typeface="Segoe UI" panose="020B0502040204020203" pitchFamily="34" charset="0"/>
                <a:cs typeface="Segoe UI" panose="020B0502040204020203" pitchFamily="34" charset="0"/>
              </a:rPr>
              <a:t>Tax Service Desk was flooded with User Calls resulting no bandwidth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IN" sz="1000" dirty="0">
                <a:latin typeface="Segoe UI" panose="020B0502040204020203" pitchFamily="34" charset="0"/>
                <a:cs typeface="Segoe UI" panose="020B0502040204020203" pitchFamily="34" charset="0"/>
              </a:rPr>
              <a:t>Long waiting hours for Users for simple queries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IN" sz="1000" dirty="0">
                <a:latin typeface="Segoe UI" panose="020B0502040204020203" pitchFamily="34" charset="0"/>
                <a:cs typeface="Segoe UI" panose="020B0502040204020203" pitchFamily="34" charset="0"/>
              </a:rPr>
              <a:t>Work Pressure resulted inaccuracy in responses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IN" sz="1000" dirty="0">
                <a:latin typeface="Segoe UI" panose="020B0502040204020203" pitchFamily="34" charset="0"/>
                <a:cs typeface="Segoe UI" panose="020B0502040204020203" pitchFamily="34" charset="0"/>
              </a:rPr>
              <a:t>Huge volume of Use Cases to maintain and refer while responding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endParaRPr lang="en-IN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IN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IN" sz="1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Solution and Values</a:t>
            </a:r>
          </a:p>
          <a:p>
            <a:pPr algn="ctr"/>
            <a:endParaRPr lang="en-IN" sz="1600" b="1" dirty="0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IN" sz="1000" dirty="0">
                <a:latin typeface="Segoe UI" panose="020B0502040204020203" pitchFamily="34" charset="0"/>
                <a:cs typeface="Segoe UI" panose="020B0502040204020203" pitchFamily="34" charset="0"/>
              </a:rPr>
              <a:t>47000+ Tax Queries were consolidated with answers under a natural language enabled ambience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cognitive platform accessible from anytime anywhere over various channels and auto-detectable multilingual capability by users for Tax related queries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High Scalability through Multi Brain architecture to address initial load and addition of 10K+ new queries every year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000" kern="0" dirty="0">
                <a:solidFill>
                  <a:srgbClr val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High accuracy w.r.t. query responses resulting significant improvement in user satisfaction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000" kern="0" dirty="0">
                <a:solidFill>
                  <a:srgbClr val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Automation of query resolution energized internal operations and improved customer service quality</a:t>
            </a:r>
            <a:endParaRPr lang="en-IN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IN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E53CA6-F77E-4159-8C2D-EECC38F8C5FB}"/>
              </a:ext>
            </a:extLst>
          </p:cNvPr>
          <p:cNvSpPr txBox="1"/>
          <p:nvPr/>
        </p:nvSpPr>
        <p:spPr>
          <a:xfrm>
            <a:off x="6727369" y="2309068"/>
            <a:ext cx="422397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IN" sz="1600" b="1" dirty="0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IN" sz="1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Key Challenges and Asks</a:t>
            </a:r>
          </a:p>
          <a:p>
            <a:pPr algn="ctr"/>
            <a:endParaRPr lang="en-IN" sz="1600" b="1" dirty="0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IN" sz="1000" dirty="0">
                <a:latin typeface="Segoe UI" panose="020B0502040204020203" pitchFamily="34" charset="0"/>
                <a:cs typeface="Segoe UI" panose="020B0502040204020203" pitchFamily="34" charset="0"/>
              </a:rPr>
              <a:t>Addressing Billing and Payment Queries with no human interaction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IN" sz="1000" dirty="0">
                <a:latin typeface="Segoe UI" panose="020B0502040204020203" pitchFamily="34" charset="0"/>
                <a:cs typeface="Segoe UI" panose="020B0502040204020203" pitchFamily="34" charset="0"/>
              </a:rPr>
              <a:t>Executing Payment Transactions with no manual intervention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IN" sz="1000" dirty="0">
                <a:latin typeface="Segoe UI" panose="020B0502040204020203" pitchFamily="34" charset="0"/>
                <a:cs typeface="Segoe UI" panose="020B0502040204020203" pitchFamily="34" charset="0"/>
              </a:rPr>
              <a:t>Integration with IVR System as one of the branch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IN" sz="1000" dirty="0">
                <a:latin typeface="Segoe UI" panose="020B0502040204020203" pitchFamily="34" charset="0"/>
                <a:cs typeface="Segoe UI" panose="020B0502040204020203" pitchFamily="34" charset="0"/>
              </a:rPr>
              <a:t>Communications in both Textual and Voice mode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endParaRPr lang="en-IN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IN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IN" sz="1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Solution and Values</a:t>
            </a:r>
          </a:p>
          <a:p>
            <a:pPr algn="ctr"/>
            <a:endParaRPr lang="en-IN" sz="1600" b="1" dirty="0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  <a:defRPr/>
            </a:pPr>
            <a:r>
              <a:rPr lang="en-US" sz="10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Processing all online billing and payment in automated way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  <a:defRPr/>
            </a:pPr>
            <a:r>
              <a:rPr lang="en-US" sz="10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Integration with Payment Gateway from Conversation itself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Seamlessly integrated with IVR and Live Agent System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Addressing 100+ actions and numerous queries around billing and payment through same BOT using multi brain architecture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Voice enabled multilingual implementation 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Analytics to improve Billing Help Desk performance</a:t>
            </a:r>
            <a:endParaRPr lang="en-US" sz="1000" kern="0" dirty="0">
              <a:solidFill>
                <a:srgbClr val="000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7850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F3C079-C6C5-4AFE-92DF-FB69B83C153E}"/>
              </a:ext>
            </a:extLst>
          </p:cNvPr>
          <p:cNvSpPr txBox="1"/>
          <p:nvPr/>
        </p:nvSpPr>
        <p:spPr>
          <a:xfrm>
            <a:off x="4122057" y="5681597"/>
            <a:ext cx="7924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5600" b="1" dirty="0">
                <a:solidFill>
                  <a:srgbClr val="A5A4A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Additional Information</a:t>
            </a:r>
          </a:p>
        </p:txBody>
      </p:sp>
    </p:spTree>
    <p:extLst>
      <p:ext uri="{BB962C8B-B14F-4D97-AF65-F5344CB8AC3E}">
        <p14:creationId xmlns:p14="http://schemas.microsoft.com/office/powerpoint/2010/main" val="3140397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F3C079-C6C5-4AFE-92DF-FB69B83C153E}"/>
              </a:ext>
            </a:extLst>
          </p:cNvPr>
          <p:cNvSpPr txBox="1"/>
          <p:nvPr/>
        </p:nvSpPr>
        <p:spPr>
          <a:xfrm>
            <a:off x="4484913" y="5681597"/>
            <a:ext cx="75611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5600" b="1" dirty="0">
                <a:solidFill>
                  <a:srgbClr val="A5A4A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Context</a:t>
            </a:r>
          </a:p>
        </p:txBody>
      </p:sp>
    </p:spTree>
    <p:extLst>
      <p:ext uri="{BB962C8B-B14F-4D97-AF65-F5344CB8AC3E}">
        <p14:creationId xmlns:p14="http://schemas.microsoft.com/office/powerpoint/2010/main" val="38485818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8742" y="101600"/>
            <a:ext cx="9913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b="1" dirty="0">
                <a:solidFill>
                  <a:srgbClr val="BCD6D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Metrics </a:t>
            </a:r>
            <a:endParaRPr lang="en-IN" sz="2800" i="1" dirty="0">
              <a:solidFill>
                <a:srgbClr val="BCD6D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2240CB-A0E3-4DBF-9E82-3B16F0BC9C2F}"/>
              </a:ext>
            </a:extLst>
          </p:cNvPr>
          <p:cNvSpPr txBox="1"/>
          <p:nvPr/>
        </p:nvSpPr>
        <p:spPr>
          <a:xfrm>
            <a:off x="5094823" y="1838530"/>
            <a:ext cx="587797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6575" indent="-536575">
              <a:buFont typeface="Wingdings" panose="05000000000000000000" pitchFamily="2" charset="2"/>
              <a:buChar char="q"/>
            </a:pPr>
            <a:r>
              <a:rPr lang="en-IN" dirty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User Satisfaction Index</a:t>
            </a:r>
          </a:p>
          <a:p>
            <a:pPr marL="536575" indent="-536575">
              <a:buFont typeface="Wingdings" panose="05000000000000000000" pitchFamily="2" charset="2"/>
              <a:buChar char="q"/>
            </a:pPr>
            <a:endParaRPr lang="en-IN" sz="1200" dirty="0">
              <a:solidFill>
                <a:schemeClr val="accent5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36575" indent="-536575">
              <a:buFont typeface="Wingdings" panose="05000000000000000000" pitchFamily="2" charset="2"/>
              <a:buChar char="q"/>
            </a:pPr>
            <a:r>
              <a:rPr lang="en-IN" dirty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Mean Productivity (for enterprise implementation)</a:t>
            </a:r>
          </a:p>
          <a:p>
            <a:pPr marL="536575" indent="-536575">
              <a:buFont typeface="Wingdings" panose="05000000000000000000" pitchFamily="2" charset="2"/>
              <a:buChar char="q"/>
            </a:pPr>
            <a:endParaRPr lang="en-IN" sz="1200" dirty="0">
              <a:solidFill>
                <a:schemeClr val="accent5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36575" indent="-536575">
              <a:buFont typeface="Wingdings" panose="05000000000000000000" pitchFamily="2" charset="2"/>
              <a:buChar char="q"/>
            </a:pPr>
            <a:r>
              <a:rPr lang="en-IN" dirty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Operational Effectiveness</a:t>
            </a:r>
          </a:p>
          <a:p>
            <a:pPr marL="536575" indent="-536575">
              <a:buFont typeface="Wingdings" panose="05000000000000000000" pitchFamily="2" charset="2"/>
              <a:buChar char="q"/>
            </a:pPr>
            <a:endParaRPr lang="en-IN" sz="1200" dirty="0">
              <a:solidFill>
                <a:schemeClr val="accent5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36575" indent="-536575">
              <a:buFont typeface="Wingdings" panose="05000000000000000000" pitchFamily="2" charset="2"/>
              <a:buChar char="q"/>
            </a:pPr>
            <a:r>
              <a:rPr lang="en-IN" dirty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Accuracy of Responses</a:t>
            </a:r>
          </a:p>
          <a:p>
            <a:pPr marL="536575" indent="-536575">
              <a:buFont typeface="Wingdings" panose="05000000000000000000" pitchFamily="2" charset="2"/>
              <a:buChar char="q"/>
            </a:pPr>
            <a:endParaRPr lang="en-IN" sz="1200" dirty="0">
              <a:solidFill>
                <a:schemeClr val="accent5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36575" indent="-536575">
              <a:buFont typeface="Wingdings" panose="05000000000000000000" pitchFamily="2" charset="2"/>
              <a:buChar char="q"/>
            </a:pPr>
            <a:r>
              <a:rPr lang="en-IN" dirty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Hours and Dollar Savings </a:t>
            </a:r>
          </a:p>
          <a:p>
            <a:pPr marL="536575" indent="-536575">
              <a:buFont typeface="Wingdings" panose="05000000000000000000" pitchFamily="2" charset="2"/>
              <a:buChar char="q"/>
            </a:pPr>
            <a:endParaRPr lang="en-IN" sz="1200" dirty="0">
              <a:solidFill>
                <a:schemeClr val="accent5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36575" indent="-536575">
              <a:buFont typeface="Wingdings" panose="05000000000000000000" pitchFamily="2" charset="2"/>
              <a:buChar char="q"/>
            </a:pPr>
            <a:r>
              <a:rPr lang="en-IN" dirty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 Reduction in Ticket Count</a:t>
            </a:r>
          </a:p>
          <a:p>
            <a:pPr marL="536575" indent="-536575">
              <a:buFont typeface="Wingdings" panose="05000000000000000000" pitchFamily="2" charset="2"/>
              <a:buChar char="q"/>
            </a:pPr>
            <a:endParaRPr lang="en-IN" sz="1200" dirty="0">
              <a:solidFill>
                <a:schemeClr val="accent5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36575" indent="-536575">
              <a:buFont typeface="Wingdings" panose="05000000000000000000" pitchFamily="2" charset="2"/>
              <a:buChar char="q"/>
            </a:pPr>
            <a:r>
              <a:rPr lang="en-IN" dirty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Adoption Footprint Count</a:t>
            </a:r>
          </a:p>
        </p:txBody>
      </p:sp>
      <p:pic>
        <p:nvPicPr>
          <p:cNvPr id="7170" name="Picture 2" descr="Image result for metrics icon">
            <a:extLst>
              <a:ext uri="{FF2B5EF4-FFF2-40B4-BE49-F238E27FC236}">
                <a16:creationId xmlns:a16="http://schemas.microsoft.com/office/drawing/2014/main" id="{7F917FEE-7614-41AF-8B0E-EA4466517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32" y="1959159"/>
            <a:ext cx="2990396" cy="2990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5266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8742" y="101600"/>
            <a:ext cx="9913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b="1" dirty="0">
                <a:solidFill>
                  <a:srgbClr val="BCD6D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Pricing </a:t>
            </a:r>
            <a:endParaRPr lang="en-IN" sz="2800" i="1" dirty="0">
              <a:solidFill>
                <a:srgbClr val="BCD6D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383D69-D34C-4BCB-BDA2-AEADCDF16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427" y="1516967"/>
            <a:ext cx="9208669" cy="271485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90A53D3-38B0-4407-9125-2E40B5AD0F51}"/>
              </a:ext>
            </a:extLst>
          </p:cNvPr>
          <p:cNvSpPr/>
          <p:nvPr/>
        </p:nvSpPr>
        <p:spPr>
          <a:xfrm>
            <a:off x="1462426" y="4481513"/>
            <a:ext cx="92086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en-IN" sz="12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Ballpark Unit Pricing in US$ guided by Complexity Level, Count of Use Cases, Type of Brain required, subject to revision based on information available through due diligence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Prorated Reduction in Unit Pricing along with increase in Use Case Volume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Complexity Scaling is internal to HCL Core &amp; Fundamentals </a:t>
            </a:r>
          </a:p>
        </p:txBody>
      </p:sp>
    </p:spTree>
    <p:extLst>
      <p:ext uri="{BB962C8B-B14F-4D97-AF65-F5344CB8AC3E}">
        <p14:creationId xmlns:p14="http://schemas.microsoft.com/office/powerpoint/2010/main" val="9552591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F3C079-C6C5-4AFE-92DF-FB69B83C153E}"/>
              </a:ext>
            </a:extLst>
          </p:cNvPr>
          <p:cNvSpPr txBox="1"/>
          <p:nvPr/>
        </p:nvSpPr>
        <p:spPr>
          <a:xfrm>
            <a:off x="4484913" y="5681597"/>
            <a:ext cx="75611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5600" b="1" dirty="0">
                <a:solidFill>
                  <a:srgbClr val="A5A4A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707887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BB877CD-2FA0-40F3-B8DF-0EFAEDC3EBED}"/>
              </a:ext>
            </a:extLst>
          </p:cNvPr>
          <p:cNvSpPr/>
          <p:nvPr/>
        </p:nvSpPr>
        <p:spPr>
          <a:xfrm>
            <a:off x="3795485" y="3876286"/>
            <a:ext cx="7046685" cy="52791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D47128-7528-4834-8F92-DD49CF2E5AE9}"/>
              </a:ext>
            </a:extLst>
          </p:cNvPr>
          <p:cNvSpPr/>
          <p:nvPr/>
        </p:nvSpPr>
        <p:spPr>
          <a:xfrm>
            <a:off x="2543628" y="4434200"/>
            <a:ext cx="1854201" cy="52791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291BB5-A4D2-4D61-83A6-25F920AEB701}"/>
              </a:ext>
            </a:extLst>
          </p:cNvPr>
          <p:cNvSpPr/>
          <p:nvPr/>
        </p:nvSpPr>
        <p:spPr>
          <a:xfrm>
            <a:off x="4804229" y="3318372"/>
            <a:ext cx="6226628" cy="52791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extBox 1"/>
          <p:cNvSpPr txBox="1"/>
          <p:nvPr/>
        </p:nvSpPr>
        <p:spPr>
          <a:xfrm>
            <a:off x="2278742" y="101600"/>
            <a:ext cx="8142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b="1" dirty="0">
                <a:solidFill>
                  <a:srgbClr val="BCD6D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About Core Platform</a:t>
            </a:r>
            <a:endParaRPr lang="en-IN" sz="3600" i="1" dirty="0">
              <a:solidFill>
                <a:srgbClr val="BCD6D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9173D8-3A48-4C69-A69A-D1620AE3152F}"/>
              </a:ext>
            </a:extLst>
          </p:cNvPr>
          <p:cNvSpPr txBox="1"/>
          <p:nvPr/>
        </p:nvSpPr>
        <p:spPr>
          <a:xfrm>
            <a:off x="653143" y="1625600"/>
            <a:ext cx="10827657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2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 Platform</a:t>
            </a:r>
          </a:p>
          <a:p>
            <a:pPr algn="ctr"/>
            <a:r>
              <a:rPr lang="en-IN" sz="3200" dirty="0">
                <a:latin typeface="Segoe UI" panose="020B0502040204020203" pitchFamily="34" charset="0"/>
                <a:cs typeface="Segoe UI" panose="020B0502040204020203" pitchFamily="34" charset="0"/>
              </a:rPr>
              <a:t>a part of HCL EmpFinesse</a:t>
            </a:r>
            <a:r>
              <a:rPr lang="en-IN" sz="3200" baseline="30000" dirty="0">
                <a:latin typeface="Segoe UI" panose="020B0502040204020203" pitchFamily="34" charset="0"/>
                <a:cs typeface="Segoe UI" panose="020B0502040204020203" pitchFamily="34" charset="0"/>
              </a:rPr>
              <a:t>TM</a:t>
            </a:r>
            <a:r>
              <a:rPr lang="en-IN" sz="3200" dirty="0">
                <a:latin typeface="Segoe UI" panose="020B0502040204020203" pitchFamily="34" charset="0"/>
                <a:cs typeface="Segoe UI" panose="020B0502040204020203" pitchFamily="34" charset="0"/>
              </a:rPr>
              <a:t> Suite</a:t>
            </a:r>
            <a:endParaRPr lang="en-IN" sz="3200" i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IN" sz="3200" dirty="0">
                <a:latin typeface="Segoe UI" panose="020B0502040204020203" pitchFamily="34" charset="0"/>
                <a:cs typeface="Segoe UI" panose="020B0502040204020203" pitchFamily="34" charset="0"/>
              </a:rPr>
              <a:t>is a</a:t>
            </a:r>
          </a:p>
          <a:p>
            <a:pPr algn="ctr"/>
            <a:r>
              <a:rPr lang="en-IN" sz="36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Manifestation of </a:t>
            </a:r>
            <a:r>
              <a:rPr lang="en-IN" sz="36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Human-Machine Partnership </a:t>
            </a:r>
            <a:r>
              <a:rPr lang="en-IN" sz="36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through an </a:t>
            </a:r>
            <a:r>
              <a:rPr lang="en-IN" sz="36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end-to-end Intelligent Execution</a:t>
            </a:r>
            <a:r>
              <a:rPr lang="en-IN" sz="36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IN" sz="36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Pipeline</a:t>
            </a:r>
            <a:r>
              <a:rPr lang="en-IN" sz="36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for Queries and Actions</a:t>
            </a:r>
          </a:p>
        </p:txBody>
      </p:sp>
    </p:spTree>
    <p:extLst>
      <p:ext uri="{BB962C8B-B14F-4D97-AF65-F5344CB8AC3E}">
        <p14:creationId xmlns:p14="http://schemas.microsoft.com/office/powerpoint/2010/main" val="4277068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8742" y="101600"/>
            <a:ext cx="8142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b="1" dirty="0">
                <a:solidFill>
                  <a:srgbClr val="BCD6D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Why Core Platform</a:t>
            </a:r>
            <a:endParaRPr lang="en-IN" sz="3600" i="1" dirty="0">
              <a:solidFill>
                <a:srgbClr val="BCD6D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018D5BF-CEDC-432B-9A6E-4BA1151AAC08}"/>
              </a:ext>
            </a:extLst>
          </p:cNvPr>
          <p:cNvGrpSpPr/>
          <p:nvPr/>
        </p:nvGrpSpPr>
        <p:grpSpPr>
          <a:xfrm>
            <a:off x="718454" y="1401696"/>
            <a:ext cx="10800000" cy="4265078"/>
            <a:chOff x="1037772" y="1735519"/>
            <a:chExt cx="10800000" cy="4265078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id="{48DAF39C-33ED-4BCD-ADDB-B5C4037C4E1E}"/>
                </a:ext>
              </a:extLst>
            </p:cNvPr>
            <p:cNvSpPr/>
            <p:nvPr/>
          </p:nvSpPr>
          <p:spPr>
            <a:xfrm rot="16200000">
              <a:off x="449941" y="2714172"/>
              <a:ext cx="4252687" cy="2307773"/>
            </a:xfrm>
            <a:prstGeom prst="round2SameRect">
              <a:avLst>
                <a:gd name="adj1" fmla="val 9040"/>
                <a:gd name="adj2" fmla="val 0"/>
              </a:avLst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52E595F2-37F7-41AA-A9A2-0F740B18C19C}"/>
                </a:ext>
              </a:extLst>
            </p:cNvPr>
            <p:cNvSpPr/>
            <p:nvPr/>
          </p:nvSpPr>
          <p:spPr>
            <a:xfrm rot="5400000">
              <a:off x="8157029" y="2707976"/>
              <a:ext cx="4252687" cy="2307773"/>
            </a:xfrm>
            <a:prstGeom prst="round2SameRect">
              <a:avLst>
                <a:gd name="adj1" fmla="val 9040"/>
                <a:gd name="adj2" fmla="val 0"/>
              </a:avLst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54FCB55-B299-44A2-A8F2-B822B86DD260}"/>
                </a:ext>
              </a:extLst>
            </p:cNvPr>
            <p:cNvSpPr/>
            <p:nvPr/>
          </p:nvSpPr>
          <p:spPr>
            <a:xfrm>
              <a:off x="3962400" y="1735519"/>
              <a:ext cx="2351314" cy="425888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4CD3FE6-3AC8-4400-BF6E-2A219C00E9F3}"/>
                </a:ext>
              </a:extLst>
            </p:cNvPr>
            <p:cNvSpPr/>
            <p:nvPr/>
          </p:nvSpPr>
          <p:spPr>
            <a:xfrm>
              <a:off x="6545943" y="1741714"/>
              <a:ext cx="2351314" cy="425888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0866C03-02FA-46BB-AE25-B5A291537155}"/>
                </a:ext>
              </a:extLst>
            </p:cNvPr>
            <p:cNvSpPr/>
            <p:nvPr/>
          </p:nvSpPr>
          <p:spPr>
            <a:xfrm>
              <a:off x="1037772" y="3717250"/>
              <a:ext cx="10800000" cy="2892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5656CA2-C4DF-4728-90CA-5680B5AEF5D1}"/>
              </a:ext>
            </a:extLst>
          </p:cNvPr>
          <p:cNvSpPr txBox="1"/>
          <p:nvPr/>
        </p:nvSpPr>
        <p:spPr>
          <a:xfrm>
            <a:off x="1161136" y="1745356"/>
            <a:ext cx="22077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Faster Processes </a:t>
            </a:r>
            <a:r>
              <a:rPr lang="en-IN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 </a:t>
            </a:r>
            <a:r>
              <a:rPr lang="en-IN" sz="2000" b="1" dirty="0">
                <a:solidFill>
                  <a:srgbClr val="008E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improved User Satisfaction Index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998FEE4-43BC-4C66-B881-C7D81E6921C7}"/>
              </a:ext>
            </a:extLst>
          </p:cNvPr>
          <p:cNvSpPr txBox="1"/>
          <p:nvPr/>
        </p:nvSpPr>
        <p:spPr>
          <a:xfrm>
            <a:off x="3720761" y="1745356"/>
            <a:ext cx="22077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Increased Productivity </a:t>
            </a:r>
            <a:r>
              <a:rPr lang="en-IN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 </a:t>
            </a:r>
            <a:r>
              <a:rPr lang="en-IN" sz="2000" b="1" dirty="0">
                <a:solidFill>
                  <a:srgbClr val="008E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Quicker GTM Cycle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29CC0DA-2062-44D0-8DBB-D6197ADE8026}"/>
              </a:ext>
            </a:extLst>
          </p:cNvPr>
          <p:cNvSpPr txBox="1"/>
          <p:nvPr/>
        </p:nvSpPr>
        <p:spPr>
          <a:xfrm>
            <a:off x="6298421" y="1745356"/>
            <a:ext cx="22077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Simplified Help Desk Functions </a:t>
            </a:r>
            <a:r>
              <a:rPr lang="en-IN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 </a:t>
            </a:r>
            <a:r>
              <a:rPr lang="en-IN" sz="2000" b="1" dirty="0">
                <a:solidFill>
                  <a:srgbClr val="008E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Enhanced Effectiveness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F2472DB-7446-407A-8145-81D772492333}"/>
              </a:ext>
            </a:extLst>
          </p:cNvPr>
          <p:cNvSpPr txBox="1"/>
          <p:nvPr/>
        </p:nvSpPr>
        <p:spPr>
          <a:xfrm>
            <a:off x="8860193" y="1846954"/>
            <a:ext cx="22077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Reduced Human Dependency </a:t>
            </a:r>
            <a:r>
              <a:rPr lang="en-IN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 </a:t>
            </a:r>
            <a:r>
              <a:rPr lang="en-IN" sz="2000" b="1" dirty="0">
                <a:solidFill>
                  <a:srgbClr val="008E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Higher Accuracy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FF52A25-9AC0-45D0-9370-108F491E1EF7}"/>
              </a:ext>
            </a:extLst>
          </p:cNvPr>
          <p:cNvSpPr txBox="1"/>
          <p:nvPr/>
        </p:nvSpPr>
        <p:spPr>
          <a:xfrm>
            <a:off x="1153277" y="4001797"/>
            <a:ext cx="22077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Reduced Expense </a:t>
            </a:r>
            <a:r>
              <a:rPr lang="en-IN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  </a:t>
            </a:r>
            <a:r>
              <a:rPr lang="en-IN" sz="2000" b="1" dirty="0">
                <a:solidFill>
                  <a:srgbClr val="008E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Complex Operations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D92CA35-3D96-4AAD-8000-27DA961035F0}"/>
              </a:ext>
            </a:extLst>
          </p:cNvPr>
          <p:cNvSpPr txBox="1"/>
          <p:nvPr/>
        </p:nvSpPr>
        <p:spPr>
          <a:xfrm>
            <a:off x="3680311" y="4117909"/>
            <a:ext cx="23273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Analyzed History Data </a:t>
            </a:r>
            <a:r>
              <a:rPr lang="en-IN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 </a:t>
            </a:r>
            <a:r>
              <a:rPr lang="en-IN" sz="2000" b="1" dirty="0">
                <a:solidFill>
                  <a:srgbClr val="008E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Upfront Troubleshooting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6EF7F23-C7DD-4950-A75A-371353DC3E6A}"/>
              </a:ext>
            </a:extLst>
          </p:cNvPr>
          <p:cNvSpPr txBox="1"/>
          <p:nvPr/>
        </p:nvSpPr>
        <p:spPr>
          <a:xfrm>
            <a:off x="6290562" y="4001797"/>
            <a:ext cx="22077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Correlated Event Analysis </a:t>
            </a:r>
            <a:r>
              <a:rPr lang="en-IN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 </a:t>
            </a:r>
            <a:r>
              <a:rPr lang="en-IN" sz="2000" b="1" dirty="0">
                <a:solidFill>
                  <a:srgbClr val="008E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Proactive Preventions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C53C646-BAC3-444D-8346-A7FDC471EEB4}"/>
              </a:ext>
            </a:extLst>
          </p:cNvPr>
          <p:cNvSpPr txBox="1"/>
          <p:nvPr/>
        </p:nvSpPr>
        <p:spPr>
          <a:xfrm>
            <a:off x="8852334" y="4001797"/>
            <a:ext cx="22077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Anytime Anywhere Access </a:t>
            </a:r>
            <a:r>
              <a:rPr lang="en-IN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 </a:t>
            </a:r>
            <a:r>
              <a:rPr lang="en-IN" sz="2000" b="1" dirty="0">
                <a:solidFill>
                  <a:srgbClr val="008E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Higher Adoption</a:t>
            </a:r>
          </a:p>
        </p:txBody>
      </p:sp>
    </p:spTree>
    <p:extLst>
      <p:ext uri="{BB962C8B-B14F-4D97-AF65-F5344CB8AC3E}">
        <p14:creationId xmlns:p14="http://schemas.microsoft.com/office/powerpoint/2010/main" val="4149483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8742" y="101600"/>
            <a:ext cx="8142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b="1" dirty="0">
                <a:solidFill>
                  <a:srgbClr val="BCD6D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Differentiators</a:t>
            </a:r>
            <a:endParaRPr lang="en-IN" sz="3600" i="1" dirty="0">
              <a:solidFill>
                <a:srgbClr val="BCD6D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2F26B83-DCA7-431B-8E4F-76B7F858A492}"/>
              </a:ext>
            </a:extLst>
          </p:cNvPr>
          <p:cNvGrpSpPr/>
          <p:nvPr/>
        </p:nvGrpSpPr>
        <p:grpSpPr>
          <a:xfrm>
            <a:off x="0" y="1364345"/>
            <a:ext cx="11852280" cy="6183084"/>
            <a:chOff x="0" y="1364345"/>
            <a:chExt cx="11852280" cy="6183084"/>
          </a:xfrm>
        </p:grpSpPr>
        <p:sp>
          <p:nvSpPr>
            <p:cNvPr id="3" name="Arrow: Pentagon 2">
              <a:extLst>
                <a:ext uri="{FF2B5EF4-FFF2-40B4-BE49-F238E27FC236}">
                  <a16:creationId xmlns:a16="http://schemas.microsoft.com/office/drawing/2014/main" id="{1E506E1B-0E8D-4661-96B4-46466A8B12CB}"/>
                </a:ext>
              </a:extLst>
            </p:cNvPr>
            <p:cNvSpPr/>
            <p:nvPr/>
          </p:nvSpPr>
          <p:spPr>
            <a:xfrm>
              <a:off x="0" y="1364346"/>
              <a:ext cx="3222172" cy="2177142"/>
            </a:xfrm>
            <a:prstGeom prst="homePlate">
              <a:avLst>
                <a:gd name="adj" fmla="val 30667"/>
              </a:avLst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" name="Arrow: Chevron 3">
              <a:extLst>
                <a:ext uri="{FF2B5EF4-FFF2-40B4-BE49-F238E27FC236}">
                  <a16:creationId xmlns:a16="http://schemas.microsoft.com/office/drawing/2014/main" id="{AE964B7B-9111-41A4-A70D-A98BE932A142}"/>
                </a:ext>
              </a:extLst>
            </p:cNvPr>
            <p:cNvSpPr/>
            <p:nvPr/>
          </p:nvSpPr>
          <p:spPr>
            <a:xfrm>
              <a:off x="2754037" y="1364346"/>
              <a:ext cx="3791906" cy="2177142"/>
            </a:xfrm>
            <a:prstGeom prst="chevron">
              <a:avLst>
                <a:gd name="adj" fmla="val 30667"/>
              </a:avLst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5" name="Arrow: Chevron 4">
              <a:extLst>
                <a:ext uri="{FF2B5EF4-FFF2-40B4-BE49-F238E27FC236}">
                  <a16:creationId xmlns:a16="http://schemas.microsoft.com/office/drawing/2014/main" id="{6E1DACF6-6080-4CD4-9E63-0B481E258153}"/>
                </a:ext>
              </a:extLst>
            </p:cNvPr>
            <p:cNvSpPr/>
            <p:nvPr/>
          </p:nvSpPr>
          <p:spPr>
            <a:xfrm rot="10800000">
              <a:off x="5270432" y="3766459"/>
              <a:ext cx="3844540" cy="2177142"/>
            </a:xfrm>
            <a:prstGeom prst="chevron">
              <a:avLst>
                <a:gd name="adj" fmla="val 30667"/>
              </a:avLst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  <p:sp>
          <p:nvSpPr>
            <p:cNvPr id="6" name="Arrow: Chevron 5">
              <a:extLst>
                <a:ext uri="{FF2B5EF4-FFF2-40B4-BE49-F238E27FC236}">
                  <a16:creationId xmlns:a16="http://schemas.microsoft.com/office/drawing/2014/main" id="{5CFAF30C-BD58-47A1-9EF0-1B55F4E25902}"/>
                </a:ext>
              </a:extLst>
            </p:cNvPr>
            <p:cNvSpPr/>
            <p:nvPr/>
          </p:nvSpPr>
          <p:spPr>
            <a:xfrm>
              <a:off x="9488661" y="1364346"/>
              <a:ext cx="1803449" cy="2177142"/>
            </a:xfrm>
            <a:prstGeom prst="chevron">
              <a:avLst>
                <a:gd name="adj" fmla="val 37105"/>
              </a:avLst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  <p:sp>
          <p:nvSpPr>
            <p:cNvPr id="7" name="Arrow: Chevron 6">
              <a:extLst>
                <a:ext uri="{FF2B5EF4-FFF2-40B4-BE49-F238E27FC236}">
                  <a16:creationId xmlns:a16="http://schemas.microsoft.com/office/drawing/2014/main" id="{0A79B14F-25BD-4B45-8794-CCB4981BBC91}"/>
                </a:ext>
              </a:extLst>
            </p:cNvPr>
            <p:cNvSpPr/>
            <p:nvPr/>
          </p:nvSpPr>
          <p:spPr>
            <a:xfrm rot="10800000">
              <a:off x="2583539" y="3766460"/>
              <a:ext cx="3149601" cy="2177142"/>
            </a:xfrm>
            <a:prstGeom prst="chevron">
              <a:avLst>
                <a:gd name="adj" fmla="val 30667"/>
              </a:avLst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E0F67C9-9D00-493C-A779-68296FB7BC1E}"/>
                </a:ext>
              </a:extLst>
            </p:cNvPr>
            <p:cNvSpPr/>
            <p:nvPr/>
          </p:nvSpPr>
          <p:spPr>
            <a:xfrm>
              <a:off x="2248855" y="3766459"/>
              <a:ext cx="2178000" cy="3780970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9" name="Arrow: Chevron 8">
              <a:extLst>
                <a:ext uri="{FF2B5EF4-FFF2-40B4-BE49-F238E27FC236}">
                  <a16:creationId xmlns:a16="http://schemas.microsoft.com/office/drawing/2014/main" id="{637D18FD-C773-4067-BAE9-3AFA18DAFADC}"/>
                </a:ext>
              </a:extLst>
            </p:cNvPr>
            <p:cNvSpPr/>
            <p:nvPr/>
          </p:nvSpPr>
          <p:spPr>
            <a:xfrm rot="10800000">
              <a:off x="8649147" y="3766458"/>
              <a:ext cx="2933253" cy="2177142"/>
            </a:xfrm>
            <a:prstGeom prst="chevron">
              <a:avLst>
                <a:gd name="adj" fmla="val 30667"/>
              </a:avLst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F3D98F1E-A4FA-42A2-B6FD-01DB0B660ADB}"/>
                </a:ext>
              </a:extLst>
            </p:cNvPr>
            <p:cNvSpPr/>
            <p:nvPr/>
          </p:nvSpPr>
          <p:spPr>
            <a:xfrm>
              <a:off x="10145487" y="1364345"/>
              <a:ext cx="1698172" cy="457925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CE7D6B6-1B57-4E00-9B7A-37E09DA69560}"/>
                </a:ext>
              </a:extLst>
            </p:cNvPr>
            <p:cNvSpPr txBox="1"/>
            <p:nvPr/>
          </p:nvSpPr>
          <p:spPr>
            <a:xfrm>
              <a:off x="65312" y="1576481"/>
              <a:ext cx="264885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000" b="1" dirty="0">
                  <a:solidFill>
                    <a:srgbClr val="00B05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Infinite Scalability</a:t>
              </a:r>
            </a:p>
            <a:p>
              <a:pPr algn="ctr"/>
              <a:endParaRPr lang="en-I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363538" lvl="1" indent="-187325">
                <a:buFont typeface="Arial" panose="020B0604020202020204" pitchFamily="34" charset="0"/>
                <a:buChar char="•"/>
              </a:pPr>
              <a:r>
                <a:rPr lang="en-IN" sz="1200" dirty="0">
                  <a:latin typeface="Segoe UI" panose="020B0502040204020203" pitchFamily="34" charset="0"/>
                  <a:cs typeface="Segoe UI" panose="020B0502040204020203" pitchFamily="34" charset="0"/>
                </a:rPr>
                <a:t>Multi-Brain Coexistence</a:t>
              </a:r>
            </a:p>
            <a:p>
              <a:pPr marL="363538" lvl="1" indent="-187325">
                <a:buFont typeface="Arial" panose="020B0604020202020204" pitchFamily="34" charset="0"/>
                <a:buChar char="•"/>
              </a:pPr>
              <a:r>
                <a:rPr lang="en-IN" sz="1200" dirty="0">
                  <a:latin typeface="Segoe UI" panose="020B0502040204020203" pitchFamily="34" charset="0"/>
                  <a:cs typeface="Segoe UI" panose="020B0502040204020203" pitchFamily="34" charset="0"/>
                </a:rPr>
                <a:t>High Accuracy Coopetition</a:t>
              </a:r>
            </a:p>
            <a:p>
              <a:pPr marL="363538" lvl="1" indent="-187325">
                <a:buFont typeface="Arial" panose="020B0604020202020204" pitchFamily="34" charset="0"/>
                <a:buChar char="•"/>
              </a:pPr>
              <a:r>
                <a:rPr lang="en-IN" sz="1200" dirty="0">
                  <a:latin typeface="Segoe UI" panose="020B0502040204020203" pitchFamily="34" charset="0"/>
                  <a:cs typeface="Segoe UI" panose="020B0502040204020203" pitchFamily="34" charset="0"/>
                </a:rPr>
                <a:t>Cross Functional Brains</a:t>
              </a:r>
            </a:p>
            <a:p>
              <a:pPr marL="363538" lvl="1" indent="-187325">
                <a:buFont typeface="Arial" panose="020B0604020202020204" pitchFamily="34" charset="0"/>
                <a:buChar char="•"/>
              </a:pPr>
              <a:r>
                <a:rPr lang="en-IN" sz="1200" dirty="0">
                  <a:latin typeface="Segoe UI" panose="020B0502040204020203" pitchFamily="34" charset="0"/>
                  <a:cs typeface="Segoe UI" panose="020B0502040204020203" pitchFamily="34" charset="0"/>
                </a:rPr>
                <a:t>Scale Up till Boundary</a:t>
              </a:r>
            </a:p>
            <a:p>
              <a:pPr marL="363538" lvl="1" indent="-187325">
                <a:buFont typeface="Arial" panose="020B0604020202020204" pitchFamily="34" charset="0"/>
                <a:buChar char="•"/>
              </a:pPr>
              <a:r>
                <a:rPr lang="en-IN" sz="1200" dirty="0">
                  <a:latin typeface="Segoe UI" panose="020B0502040204020203" pitchFamily="34" charset="0"/>
                  <a:cs typeface="Segoe UI" panose="020B0502040204020203" pitchFamily="34" charset="0"/>
                </a:rPr>
                <a:t>Scale Out beyond limit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79F9ABF-5AFC-4B35-9C07-9E4CB240413A}"/>
                </a:ext>
              </a:extLst>
            </p:cNvPr>
            <p:cNvSpPr txBox="1"/>
            <p:nvPr/>
          </p:nvSpPr>
          <p:spPr>
            <a:xfrm>
              <a:off x="3286695" y="1576481"/>
              <a:ext cx="281062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000" b="1" dirty="0">
                  <a:solidFill>
                    <a:srgbClr val="C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Limitless Portability</a:t>
              </a:r>
            </a:p>
            <a:p>
              <a:pPr algn="ctr"/>
              <a:endParaRPr lang="en-I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363538" lvl="1" indent="-187325">
                <a:buFont typeface="Arial" panose="020B0604020202020204" pitchFamily="34" charset="0"/>
                <a:buChar char="•"/>
              </a:pPr>
              <a:r>
                <a:rPr lang="en-IN" sz="1200" dirty="0">
                  <a:latin typeface="Segoe UI" panose="020B0502040204020203" pitchFamily="34" charset="0"/>
                  <a:cs typeface="Segoe UI" panose="020B0502040204020203" pitchFamily="34" charset="0"/>
                </a:rPr>
                <a:t>Combination of Any BOT, Brain, Orchestration</a:t>
              </a:r>
            </a:p>
            <a:p>
              <a:pPr marL="363538" lvl="1" indent="-187325">
                <a:buFont typeface="Arial" panose="020B0604020202020204" pitchFamily="34" charset="0"/>
                <a:buChar char="•"/>
              </a:pPr>
              <a:r>
                <a:rPr lang="en-IN" sz="1200" dirty="0">
                  <a:latin typeface="Segoe UI" panose="020B0502040204020203" pitchFamily="34" charset="0"/>
                  <a:cs typeface="Segoe UI" panose="020B0502040204020203" pitchFamily="34" charset="0"/>
                </a:rPr>
                <a:t>High Reuse of same AI item</a:t>
              </a:r>
            </a:p>
            <a:p>
              <a:pPr marL="363538" lvl="1" indent="-187325">
                <a:buFont typeface="Arial" panose="020B0604020202020204" pitchFamily="34" charset="0"/>
                <a:buChar char="•"/>
              </a:pPr>
              <a:r>
                <a:rPr lang="en-IN" sz="1200" dirty="0">
                  <a:latin typeface="Segoe UI" panose="020B0502040204020203" pitchFamily="34" charset="0"/>
                  <a:cs typeface="Segoe UI" panose="020B0502040204020203" pitchFamily="34" charset="0"/>
                </a:rPr>
                <a:t>Completely exposed over REST, easily consumable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B74A517-57AC-4913-848C-DCF02B415F32}"/>
                </a:ext>
              </a:extLst>
            </p:cNvPr>
            <p:cNvSpPr txBox="1"/>
            <p:nvPr/>
          </p:nvSpPr>
          <p:spPr>
            <a:xfrm>
              <a:off x="5893691" y="3935053"/>
              <a:ext cx="263208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000" b="1" dirty="0">
                  <a:solidFill>
                    <a:srgbClr val="926F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Simplified Training</a:t>
              </a:r>
            </a:p>
            <a:p>
              <a:pPr algn="ctr"/>
              <a:endParaRPr lang="en-I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363538" lvl="1" indent="-187325">
                <a:buFont typeface="Arial" panose="020B0604020202020204" pitchFamily="34" charset="0"/>
                <a:buChar char="•"/>
              </a:pPr>
              <a:r>
                <a:rPr lang="en-IN" sz="1200" dirty="0">
                  <a:latin typeface="Segoe UI" panose="020B0502040204020203" pitchFamily="34" charset="0"/>
                  <a:cs typeface="Segoe UI" panose="020B0502040204020203" pitchFamily="34" charset="0"/>
                </a:rPr>
                <a:t>Optimal Brain, Intent, Entity, Utterance Design</a:t>
              </a:r>
            </a:p>
            <a:p>
              <a:pPr marL="363538" lvl="1" indent="-187325">
                <a:buFont typeface="Arial" panose="020B0604020202020204" pitchFamily="34" charset="0"/>
                <a:buChar char="•"/>
              </a:pPr>
              <a:r>
                <a:rPr lang="en-IN" sz="1200" dirty="0">
                  <a:latin typeface="Segoe UI" panose="020B0502040204020203" pitchFamily="34" charset="0"/>
                  <a:cs typeface="Segoe UI" panose="020B0502040204020203" pitchFamily="34" charset="0"/>
                </a:rPr>
                <a:t>Audit driven conversation analysis and Re-learning </a:t>
              </a:r>
            </a:p>
            <a:p>
              <a:pPr marL="363538" lvl="1" indent="-187325">
                <a:buFont typeface="Arial" panose="020B0604020202020204" pitchFamily="34" charset="0"/>
                <a:buChar char="•"/>
              </a:pPr>
              <a:r>
                <a:rPr lang="en-IN" sz="1200" dirty="0">
                  <a:latin typeface="Segoe UI" panose="020B0502040204020203" pitchFamily="34" charset="0"/>
                  <a:cs typeface="Segoe UI" panose="020B0502040204020203" pitchFamily="34" charset="0"/>
                </a:rPr>
                <a:t>Semi &amp; Fully Auto mode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A1CA96A-F709-4EF8-A4AF-ADD8E5E4454E}"/>
                </a:ext>
              </a:extLst>
            </p:cNvPr>
            <p:cNvSpPr txBox="1"/>
            <p:nvPr/>
          </p:nvSpPr>
          <p:spPr>
            <a:xfrm>
              <a:off x="2306908" y="3935053"/>
              <a:ext cx="2789349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000" b="1" dirty="0">
                  <a:solidFill>
                    <a:srgbClr val="7030A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Power User Empowerment</a:t>
              </a:r>
            </a:p>
            <a:p>
              <a:pPr algn="ctr"/>
              <a:endParaRPr lang="en-I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363538" lvl="1" indent="-187325">
                <a:buFont typeface="Arial" panose="020B0604020202020204" pitchFamily="34" charset="0"/>
                <a:buChar char="•"/>
              </a:pPr>
              <a:r>
                <a:rPr lang="en-IN" sz="1200" dirty="0">
                  <a:latin typeface="Segoe UI" panose="020B0502040204020203" pitchFamily="34" charset="0"/>
                  <a:cs typeface="Segoe UI" panose="020B0502040204020203" pitchFamily="34" charset="0"/>
                </a:rPr>
                <a:t>Reduced dependency on Technical Hand</a:t>
              </a:r>
            </a:p>
            <a:p>
              <a:pPr marL="363538" lvl="1" indent="-187325">
                <a:buFont typeface="Arial" panose="020B0604020202020204" pitchFamily="34" charset="0"/>
                <a:buChar char="•"/>
              </a:pPr>
              <a:r>
                <a:rPr lang="en-IN" sz="1200" dirty="0">
                  <a:latin typeface="Segoe UI" panose="020B0502040204020203" pitchFamily="34" charset="0"/>
                  <a:cs typeface="Segoe UI" panose="020B0502040204020203" pitchFamily="34" charset="0"/>
                </a:rPr>
                <a:t>Business SMEs deliver faster and accurate learning</a:t>
              </a:r>
            </a:p>
            <a:p>
              <a:pPr marL="363538" lvl="1" indent="-187325">
                <a:buFont typeface="Arial" panose="020B0604020202020204" pitchFamily="34" charset="0"/>
                <a:buChar char="•"/>
              </a:pPr>
              <a:r>
                <a:rPr lang="en-IN" sz="1200" dirty="0">
                  <a:latin typeface="Segoe UI" panose="020B0502040204020203" pitchFamily="34" charset="0"/>
                  <a:cs typeface="Segoe UI" panose="020B0502040204020203" pitchFamily="34" charset="0"/>
                </a:rPr>
                <a:t>Browser based Experience	</a:t>
              </a:r>
            </a:p>
          </p:txBody>
        </p:sp>
        <p:sp>
          <p:nvSpPr>
            <p:cNvPr id="16" name="Arrow: Chevron 15">
              <a:extLst>
                <a:ext uri="{FF2B5EF4-FFF2-40B4-BE49-F238E27FC236}">
                  <a16:creationId xmlns:a16="http://schemas.microsoft.com/office/drawing/2014/main" id="{4139FD78-942E-4E73-942D-81F65491CEF5}"/>
                </a:ext>
              </a:extLst>
            </p:cNvPr>
            <p:cNvSpPr/>
            <p:nvPr/>
          </p:nvSpPr>
          <p:spPr>
            <a:xfrm>
              <a:off x="6097319" y="1364345"/>
              <a:ext cx="3852223" cy="2177142"/>
            </a:xfrm>
            <a:prstGeom prst="chevron">
              <a:avLst>
                <a:gd name="adj" fmla="val 30667"/>
              </a:avLst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D187756-8968-43C7-9940-A096B793E116}"/>
                </a:ext>
              </a:extLst>
            </p:cNvPr>
            <p:cNvSpPr txBox="1"/>
            <p:nvPr/>
          </p:nvSpPr>
          <p:spPr>
            <a:xfrm>
              <a:off x="6666017" y="1576481"/>
              <a:ext cx="2944926" cy="1877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000" b="1" dirty="0">
                  <a:solidFill>
                    <a:srgbClr val="0070C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Technology Independence</a:t>
              </a:r>
            </a:p>
            <a:p>
              <a:pPr algn="ctr"/>
              <a:endParaRPr lang="en-I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363538" lvl="1" indent="-187325">
                <a:buFont typeface="Arial" panose="020B0604020202020204" pitchFamily="34" charset="0"/>
                <a:buChar char="•"/>
              </a:pPr>
              <a:r>
                <a:rPr lang="en-IN" sz="1200" dirty="0">
                  <a:latin typeface="Segoe UI" panose="020B0502040204020203" pitchFamily="34" charset="0"/>
                  <a:cs typeface="Segoe UI" panose="020B0502040204020203" pitchFamily="34" charset="0"/>
                </a:rPr>
                <a:t>Cross Tech Coexistence at all tiers</a:t>
              </a:r>
            </a:p>
            <a:p>
              <a:pPr marL="363538" lvl="1" indent="-187325">
                <a:buFont typeface="Arial" panose="020B0604020202020204" pitchFamily="34" charset="0"/>
                <a:buChar char="•"/>
              </a:pPr>
              <a:r>
                <a:rPr lang="en-IN" sz="1200" dirty="0">
                  <a:latin typeface="Segoe UI" panose="020B0502040204020203" pitchFamily="34" charset="0"/>
                  <a:cs typeface="Segoe UI" panose="020B0502040204020203" pitchFamily="34" charset="0"/>
                </a:rPr>
                <a:t>Hybrid Layered Ecosystem </a:t>
              </a:r>
            </a:p>
            <a:p>
              <a:pPr marL="363538" lvl="1" indent="-187325">
                <a:buFont typeface="Arial" panose="020B0604020202020204" pitchFamily="34" charset="0"/>
                <a:buChar char="•"/>
              </a:pPr>
              <a:r>
                <a:rPr lang="en-IN" sz="1200" dirty="0">
                  <a:latin typeface="Segoe UI" panose="020B0502040204020203" pitchFamily="34" charset="0"/>
                  <a:cs typeface="Segoe UI" panose="020B0502040204020203" pitchFamily="34" charset="0"/>
                </a:rPr>
                <a:t>Scoring &amp; Rule Engine driven High Accuracy</a:t>
              </a:r>
            </a:p>
            <a:p>
              <a:pPr marL="363538" lvl="1" indent="-187325">
                <a:buFont typeface="Arial" panose="020B0604020202020204" pitchFamily="34" charset="0"/>
                <a:buChar char="•"/>
              </a:pPr>
              <a:r>
                <a:rPr lang="en-IN" sz="1200" dirty="0">
                  <a:latin typeface="Segoe UI" panose="020B0502040204020203" pitchFamily="34" charset="0"/>
                  <a:cs typeface="Segoe UI" panose="020B0502040204020203" pitchFamily="34" charset="0"/>
                </a:rPr>
                <a:t>Best of Breed Choice of Tools</a:t>
              </a:r>
            </a:p>
          </p:txBody>
        </p:sp>
        <p:sp>
          <p:nvSpPr>
            <p:cNvPr id="17" name="Flowchart: Delay 16">
              <a:extLst>
                <a:ext uri="{FF2B5EF4-FFF2-40B4-BE49-F238E27FC236}">
                  <a16:creationId xmlns:a16="http://schemas.microsoft.com/office/drawing/2014/main" id="{28D79107-60B1-44A1-A55A-2E08509FEF87}"/>
                </a:ext>
              </a:extLst>
            </p:cNvPr>
            <p:cNvSpPr/>
            <p:nvPr/>
          </p:nvSpPr>
          <p:spPr>
            <a:xfrm>
              <a:off x="10020748" y="3537858"/>
              <a:ext cx="217715" cy="232229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E2479FA-52F5-4C76-B04E-9AF5FC673A77}"/>
                </a:ext>
              </a:extLst>
            </p:cNvPr>
            <p:cNvSpPr txBox="1"/>
            <p:nvPr/>
          </p:nvSpPr>
          <p:spPr>
            <a:xfrm>
              <a:off x="9949542" y="2167822"/>
              <a:ext cx="190273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000" b="1" dirty="0">
                  <a:solidFill>
                    <a:srgbClr val="3F8B19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3-Step </a:t>
              </a:r>
            </a:p>
            <a:p>
              <a:pPr algn="ctr"/>
              <a:r>
                <a:rPr lang="en-IN" sz="2000" b="1" dirty="0">
                  <a:solidFill>
                    <a:srgbClr val="3F8B19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Design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C033D16-B84F-42F5-B7E3-FB31FCA9F909}"/>
                </a:ext>
              </a:extLst>
            </p:cNvPr>
            <p:cNvSpPr/>
            <p:nvPr/>
          </p:nvSpPr>
          <p:spPr>
            <a:xfrm>
              <a:off x="9173029" y="3885117"/>
              <a:ext cx="2544520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63538" lvl="1" indent="-187325">
                <a:buFont typeface="Arial" panose="020B0604020202020204" pitchFamily="34" charset="0"/>
                <a:buChar char="•"/>
              </a:pPr>
              <a:r>
                <a:rPr lang="en-IN" sz="1200" dirty="0">
                  <a:latin typeface="Segoe UI" panose="020B0502040204020203" pitchFamily="34" charset="0"/>
                  <a:cs typeface="Segoe UI" panose="020B0502040204020203" pitchFamily="34" charset="0"/>
                </a:rPr>
                <a:t>Identification of appropriate Platform(s) for Use Case(s)</a:t>
              </a:r>
            </a:p>
            <a:p>
              <a:pPr marL="363538" lvl="1" indent="-187325">
                <a:buFont typeface="Arial" panose="020B0604020202020204" pitchFamily="34" charset="0"/>
                <a:buChar char="•"/>
              </a:pPr>
              <a:r>
                <a:rPr lang="en-IN" sz="1200" dirty="0">
                  <a:latin typeface="Segoe UI" panose="020B0502040204020203" pitchFamily="34" charset="0"/>
                  <a:cs typeface="Segoe UI" panose="020B0502040204020203" pitchFamily="34" charset="0"/>
                </a:rPr>
                <a:t>Brain Identification, Type Determination and Optimal Distribution of Use Case(s) across Brains</a:t>
              </a:r>
            </a:p>
            <a:p>
              <a:pPr marL="363538" lvl="1" indent="-187325">
                <a:buFont typeface="Arial" panose="020B0604020202020204" pitchFamily="34" charset="0"/>
                <a:buChar char="•"/>
              </a:pPr>
              <a:r>
                <a:rPr lang="en-IN" sz="1200" dirty="0">
                  <a:latin typeface="Segoe UI" panose="020B0502040204020203" pitchFamily="34" charset="0"/>
                  <a:cs typeface="Segoe UI" panose="020B0502040204020203" pitchFamily="34" charset="0"/>
                </a:rPr>
                <a:t>Brain Component Design (Intent, Entity, Utterances, Phrase, Regex etc.)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9287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F3C079-C6C5-4AFE-92DF-FB69B83C153E}"/>
              </a:ext>
            </a:extLst>
          </p:cNvPr>
          <p:cNvSpPr txBox="1"/>
          <p:nvPr/>
        </p:nvSpPr>
        <p:spPr>
          <a:xfrm>
            <a:off x="4484913" y="5681597"/>
            <a:ext cx="75611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5600" b="1" dirty="0">
                <a:solidFill>
                  <a:srgbClr val="A5A4A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Platform Deep Dive</a:t>
            </a:r>
          </a:p>
        </p:txBody>
      </p:sp>
    </p:spTree>
    <p:extLst>
      <p:ext uri="{BB962C8B-B14F-4D97-AF65-F5344CB8AC3E}">
        <p14:creationId xmlns:p14="http://schemas.microsoft.com/office/powerpoint/2010/main" val="2700364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8742" y="101600"/>
            <a:ext cx="8142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b="1" dirty="0">
                <a:solidFill>
                  <a:srgbClr val="BCD6D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Construct</a:t>
            </a:r>
            <a:endParaRPr lang="en-IN" sz="3600" i="1" dirty="0">
              <a:solidFill>
                <a:srgbClr val="BCD6D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0AEF7D-0503-4608-ADBD-48F4A0E7CB9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2801" y="1278266"/>
            <a:ext cx="10450514" cy="484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246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8742" y="101600"/>
            <a:ext cx="8142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b="1" dirty="0">
                <a:solidFill>
                  <a:srgbClr val="BCD6D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Features – </a:t>
            </a:r>
            <a:r>
              <a:rPr lang="en-IN" sz="3600" i="1" dirty="0">
                <a:solidFill>
                  <a:srgbClr val="BCD6D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BOT Management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4131E0-D80C-4054-8232-C04D16825AFF}"/>
              </a:ext>
            </a:extLst>
          </p:cNvPr>
          <p:cNvSpPr/>
          <p:nvPr/>
        </p:nvSpPr>
        <p:spPr>
          <a:xfrm>
            <a:off x="6538686" y="6424251"/>
            <a:ext cx="51816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900" i="1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*** Most features are part of latest Release of Core Platform while some features are still WIP</a:t>
            </a:r>
            <a:endParaRPr lang="en-IN" sz="900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31CC2F4-2D5C-4C3E-B4E5-7F16096DA7A7}"/>
              </a:ext>
            </a:extLst>
          </p:cNvPr>
          <p:cNvGrpSpPr/>
          <p:nvPr/>
        </p:nvGrpSpPr>
        <p:grpSpPr>
          <a:xfrm>
            <a:off x="217714" y="1111405"/>
            <a:ext cx="11591030" cy="4903706"/>
            <a:chOff x="246742" y="1096891"/>
            <a:chExt cx="11591030" cy="4903706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id="{78713BBA-DB0E-4811-A47E-B2C9048CC64F}"/>
                </a:ext>
              </a:extLst>
            </p:cNvPr>
            <p:cNvSpPr/>
            <p:nvPr/>
          </p:nvSpPr>
          <p:spPr>
            <a:xfrm rot="16200000">
              <a:off x="449941" y="2714172"/>
              <a:ext cx="4252687" cy="2307773"/>
            </a:xfrm>
            <a:prstGeom prst="round2SameRect">
              <a:avLst>
                <a:gd name="adj1" fmla="val 9040"/>
                <a:gd name="adj2" fmla="val 0"/>
              </a:avLst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AD66629A-CF87-451A-90F2-082CF74355BC}"/>
                </a:ext>
              </a:extLst>
            </p:cNvPr>
            <p:cNvSpPr/>
            <p:nvPr/>
          </p:nvSpPr>
          <p:spPr>
            <a:xfrm rot="5400000">
              <a:off x="8157029" y="2707976"/>
              <a:ext cx="4252687" cy="2307773"/>
            </a:xfrm>
            <a:prstGeom prst="round2SameRect">
              <a:avLst>
                <a:gd name="adj1" fmla="val 9040"/>
                <a:gd name="adj2" fmla="val 0"/>
              </a:avLst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D9073E4-62D5-4840-9A69-16468A28903D}"/>
                </a:ext>
              </a:extLst>
            </p:cNvPr>
            <p:cNvSpPr/>
            <p:nvPr/>
          </p:nvSpPr>
          <p:spPr>
            <a:xfrm>
              <a:off x="3962400" y="1735519"/>
              <a:ext cx="2351314" cy="425888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51E1ED8-DD38-42FF-80C4-2F0542D9D5E4}"/>
                </a:ext>
              </a:extLst>
            </p:cNvPr>
            <p:cNvSpPr/>
            <p:nvPr/>
          </p:nvSpPr>
          <p:spPr>
            <a:xfrm>
              <a:off x="6545943" y="1741714"/>
              <a:ext cx="2351314" cy="425888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90A726B-5F37-4832-ACEC-8A33353BCCFE}"/>
                </a:ext>
              </a:extLst>
            </p:cNvPr>
            <p:cNvGrpSpPr/>
            <p:nvPr/>
          </p:nvGrpSpPr>
          <p:grpSpPr>
            <a:xfrm>
              <a:off x="246742" y="1096891"/>
              <a:ext cx="1494973" cy="1583124"/>
              <a:chOff x="246742" y="1096891"/>
              <a:chExt cx="1494973" cy="1583124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63F1C72C-D572-4AE4-9D07-B79B295372D4}"/>
                  </a:ext>
                </a:extLst>
              </p:cNvPr>
              <p:cNvSpPr/>
              <p:nvPr/>
            </p:nvSpPr>
            <p:spPr>
              <a:xfrm>
                <a:off x="377373" y="1096891"/>
                <a:ext cx="1320800" cy="15187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2" name="Isosceles Triangle 11">
                <a:extLst>
                  <a:ext uri="{FF2B5EF4-FFF2-40B4-BE49-F238E27FC236}">
                    <a16:creationId xmlns:a16="http://schemas.microsoft.com/office/drawing/2014/main" id="{6145041A-CB32-4BB6-9CD8-AA6AFC5F682F}"/>
                  </a:ext>
                </a:extLst>
              </p:cNvPr>
              <p:cNvSpPr/>
              <p:nvPr/>
            </p:nvSpPr>
            <p:spPr>
              <a:xfrm rot="8008633">
                <a:off x="1250495" y="2259445"/>
                <a:ext cx="467471" cy="373670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pic>
            <p:nvPicPr>
              <p:cNvPr id="11" name="Picture 4" descr="Related image">
                <a:extLst>
                  <a:ext uri="{FF2B5EF4-FFF2-40B4-BE49-F238E27FC236}">
                    <a16:creationId xmlns:a16="http://schemas.microsoft.com/office/drawing/2014/main" id="{DF9EA89C-B3EB-4D9D-99D9-23B07E8EBE0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114" t="12699" r="14114" b="19788"/>
              <a:stretch/>
            </p:blipFill>
            <p:spPr bwMode="auto">
              <a:xfrm flipH="1">
                <a:off x="246742" y="1125919"/>
                <a:ext cx="1494973" cy="15187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593A727-B439-4AF3-B5DB-52D4BB1A3E5B}"/>
                </a:ext>
              </a:extLst>
            </p:cNvPr>
            <p:cNvSpPr/>
            <p:nvPr/>
          </p:nvSpPr>
          <p:spPr>
            <a:xfrm>
              <a:off x="1037772" y="3717250"/>
              <a:ext cx="10800000" cy="2892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D3BAC30-EFB4-4ADC-82B1-E9E70164155C}"/>
              </a:ext>
            </a:extLst>
          </p:cNvPr>
          <p:cNvSpPr txBox="1"/>
          <p:nvPr/>
        </p:nvSpPr>
        <p:spPr>
          <a:xfrm>
            <a:off x="1581738" y="1814463"/>
            <a:ext cx="195112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Multi BOT Ecosystem</a:t>
            </a:r>
          </a:p>
          <a:p>
            <a:pPr algn="ctr"/>
            <a:endParaRPr lang="en-IN" sz="1600" b="1" dirty="0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IN" sz="1000" dirty="0">
                <a:latin typeface="Segoe UI" panose="020B0502040204020203" pitchFamily="34" charset="0"/>
                <a:cs typeface="Segoe UI" panose="020B0502040204020203" pitchFamily="34" charset="0"/>
              </a:rPr>
              <a:t>Coexistence of BOT from multiple Technologies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IN" sz="1000" dirty="0">
                <a:latin typeface="Segoe UI" panose="020B0502040204020203" pitchFamily="34" charset="0"/>
                <a:cs typeface="Segoe UI" panose="020B0502040204020203" pitchFamily="34" charset="0"/>
              </a:rPr>
              <a:t>Live BOT Registration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IN" sz="1000" dirty="0">
                <a:latin typeface="Segoe UI" panose="020B0502040204020203" pitchFamily="34" charset="0"/>
                <a:cs typeface="Segoe UI" panose="020B0502040204020203" pitchFamily="34" charset="0"/>
              </a:rPr>
              <a:t>Many to Many relationship between BOTs and Brains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9FFD64-1ED8-475F-B9D0-FA0E37207B8B}"/>
              </a:ext>
            </a:extLst>
          </p:cNvPr>
          <p:cNvSpPr txBox="1"/>
          <p:nvPr/>
        </p:nvSpPr>
        <p:spPr>
          <a:xfrm>
            <a:off x="3972290" y="1820484"/>
            <a:ext cx="23123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Multi Channel Access</a:t>
            </a:r>
          </a:p>
          <a:p>
            <a:pPr algn="ctr"/>
            <a:endParaRPr lang="en-IN" sz="1600" b="1" dirty="0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IN" sz="1000" dirty="0">
                <a:latin typeface="Segoe UI" panose="020B0502040204020203" pitchFamily="34" charset="0"/>
                <a:cs typeface="Segoe UI" panose="020B0502040204020203" pitchFamily="34" charset="0"/>
              </a:rPr>
              <a:t>Custom Branded Web Chat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IN" sz="1000" dirty="0">
                <a:latin typeface="Segoe UI" panose="020B0502040204020203" pitchFamily="34" charset="0"/>
                <a:cs typeface="Segoe UI" panose="020B0502040204020203" pitchFamily="34" charset="0"/>
              </a:rPr>
              <a:t>Skype for Business &amp; Skype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IN" sz="1000" dirty="0">
                <a:latin typeface="Segoe UI" panose="020B0502040204020203" pitchFamily="34" charset="0"/>
                <a:cs typeface="Segoe UI" panose="020B0502040204020203" pitchFamily="34" charset="0"/>
              </a:rPr>
              <a:t>Microsoft Teams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IN" sz="1000" dirty="0">
                <a:latin typeface="Segoe UI" panose="020B0502040204020203" pitchFamily="34" charset="0"/>
                <a:cs typeface="Segoe UI" panose="020B0502040204020203" pitchFamily="34" charset="0"/>
              </a:rPr>
              <a:t>SMS &amp; Email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IN" sz="1000" dirty="0">
                <a:latin typeface="Segoe UI" panose="020B0502040204020203" pitchFamily="34" charset="0"/>
                <a:cs typeface="Segoe UI" panose="020B0502040204020203" pitchFamily="34" charset="0"/>
              </a:rPr>
              <a:t>Social like Facebook Messenger and Slack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IN" sz="1000" dirty="0">
                <a:latin typeface="Segoe UI" panose="020B0502040204020203" pitchFamily="34" charset="0"/>
                <a:cs typeface="Segoe UI" panose="020B0502040204020203" pitchFamily="34" charset="0"/>
              </a:rPr>
              <a:t>Digital Assistant like Cortana, Alexa and Google Assistant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EE0C0A2-142C-41B6-8988-101E7B260B72}"/>
              </a:ext>
            </a:extLst>
          </p:cNvPr>
          <p:cNvSpPr txBox="1"/>
          <p:nvPr/>
        </p:nvSpPr>
        <p:spPr>
          <a:xfrm>
            <a:off x="6717011" y="1826592"/>
            <a:ext cx="19829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Multi Mode Communication</a:t>
            </a:r>
          </a:p>
          <a:p>
            <a:pPr algn="ctr"/>
            <a:endParaRPr lang="en-IN" sz="1600" b="1" dirty="0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IN" sz="1000" dirty="0">
                <a:latin typeface="Segoe UI" panose="020B0502040204020203" pitchFamily="34" charset="0"/>
                <a:cs typeface="Segoe UI" panose="020B0502040204020203" pitchFamily="34" charset="0"/>
              </a:rPr>
              <a:t>Textual Communication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IN" sz="1000" dirty="0">
                <a:latin typeface="Segoe UI" panose="020B0502040204020203" pitchFamily="34" charset="0"/>
                <a:cs typeface="Segoe UI" panose="020B0502040204020203" pitchFamily="34" charset="0"/>
              </a:rPr>
              <a:t>Voice Command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IN" sz="1000" dirty="0">
                <a:latin typeface="Segoe UI" panose="020B0502040204020203" pitchFamily="34" charset="0"/>
                <a:cs typeface="Segoe UI" panose="020B0502040204020203" pitchFamily="34" charset="0"/>
              </a:rPr>
              <a:t>Scribble Feed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IN" sz="1000" dirty="0">
                <a:latin typeface="Segoe UI" panose="020B0502040204020203" pitchFamily="34" charset="0"/>
                <a:cs typeface="Segoe UI" panose="020B0502040204020203" pitchFamily="34" charset="0"/>
              </a:rPr>
              <a:t>Gestural Input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IN" sz="1000" dirty="0">
                <a:latin typeface="Segoe UI" panose="020B0502040204020203" pitchFamily="34" charset="0"/>
                <a:cs typeface="Segoe UI" panose="020B0502040204020203" pitchFamily="34" charset="0"/>
              </a:rPr>
              <a:t>Behavioural Input for Proactive Action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6A45F38-E18C-4552-B492-5AE8F6007D18}"/>
              </a:ext>
            </a:extLst>
          </p:cNvPr>
          <p:cNvSpPr txBox="1"/>
          <p:nvPr/>
        </p:nvSpPr>
        <p:spPr>
          <a:xfrm>
            <a:off x="9189619" y="1826592"/>
            <a:ext cx="212944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Integrated Non-BOT Communication</a:t>
            </a:r>
          </a:p>
          <a:p>
            <a:pPr algn="ctr"/>
            <a:endParaRPr lang="en-IN" sz="1600" b="1" dirty="0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IN" sz="1000" dirty="0">
                <a:latin typeface="Segoe UI" panose="020B0502040204020203" pitchFamily="34" charset="0"/>
                <a:cs typeface="Segoe UI" panose="020B0502040204020203" pitchFamily="34" charset="0"/>
              </a:rPr>
              <a:t>Seamless Transfer to / from Live Agents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IN" sz="1000" dirty="0">
                <a:latin typeface="Segoe UI" panose="020B0502040204020203" pitchFamily="34" charset="0"/>
                <a:cs typeface="Segoe UI" panose="020B0502040204020203" pitchFamily="34" charset="0"/>
              </a:rPr>
              <a:t>Seamless Transition to / from Interactive Voice Responses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8E153C2-B1AF-4739-AFB2-45300129DD7C}"/>
              </a:ext>
            </a:extLst>
          </p:cNvPr>
          <p:cNvSpPr txBox="1"/>
          <p:nvPr/>
        </p:nvSpPr>
        <p:spPr>
          <a:xfrm>
            <a:off x="1581738" y="4050992"/>
            <a:ext cx="195112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Cultural Diversity</a:t>
            </a:r>
          </a:p>
          <a:p>
            <a:pPr algn="ctr"/>
            <a:endParaRPr lang="en-IN" sz="1600" b="1" dirty="0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IN" sz="1000" dirty="0">
                <a:latin typeface="Segoe UI" panose="020B0502040204020203" pitchFamily="34" charset="0"/>
                <a:cs typeface="Segoe UI" panose="020B0502040204020203" pitchFamily="34" charset="0"/>
              </a:rPr>
              <a:t>Automated User Language Identification 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IN" sz="1000" dirty="0">
                <a:latin typeface="Segoe UI" panose="020B0502040204020203" pitchFamily="34" charset="0"/>
                <a:cs typeface="Segoe UI" panose="020B0502040204020203" pitchFamily="34" charset="0"/>
              </a:rPr>
              <a:t>Response in User Language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IN" sz="1000" dirty="0">
                <a:latin typeface="Segoe UI" panose="020B0502040204020203" pitchFamily="34" charset="0"/>
                <a:cs typeface="Segoe UI" panose="020B0502040204020203" pitchFamily="34" charset="0"/>
              </a:rPr>
              <a:t>On Demand Service based Translation 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IN" sz="1000" dirty="0">
                <a:latin typeface="Segoe UI" panose="020B0502040204020203" pitchFamily="34" charset="0"/>
                <a:cs typeface="Segoe UI" panose="020B0502040204020203" pitchFamily="34" charset="0"/>
              </a:rPr>
              <a:t>Predefined Resource based Translation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A1B310A-B1EA-4B08-AC53-4BA8A7482FE6}"/>
              </a:ext>
            </a:extLst>
          </p:cNvPr>
          <p:cNvSpPr txBox="1"/>
          <p:nvPr/>
        </p:nvSpPr>
        <p:spPr>
          <a:xfrm>
            <a:off x="4028925" y="4057845"/>
            <a:ext cx="21512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Power User driven BOT Management</a:t>
            </a:r>
          </a:p>
          <a:p>
            <a:pPr algn="ctr"/>
            <a:endParaRPr lang="en-IN" sz="1600" b="1" dirty="0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IN" sz="1000" dirty="0">
                <a:latin typeface="Segoe UI" panose="020B0502040204020203" pitchFamily="34" charset="0"/>
                <a:cs typeface="Segoe UI" panose="020B0502040204020203" pitchFamily="34" charset="0"/>
              </a:rPr>
              <a:t>BOT Parameters customizable by Power Users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IN" sz="1000" dirty="0">
                <a:latin typeface="Segoe UI" panose="020B0502040204020203" pitchFamily="34" charset="0"/>
                <a:cs typeface="Segoe UI" panose="020B0502040204020203" pitchFamily="34" charset="0"/>
              </a:rPr>
              <a:t>On Demand / On Schedule Activation / Deactivation of BOTs through Registration Console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3690207-FEB4-4523-9714-723E44386BEB}"/>
              </a:ext>
            </a:extLst>
          </p:cNvPr>
          <p:cNvSpPr txBox="1"/>
          <p:nvPr/>
        </p:nvSpPr>
        <p:spPr>
          <a:xfrm>
            <a:off x="6717011" y="4063121"/>
            <a:ext cx="19511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BOT to BOT Interaction</a:t>
            </a:r>
          </a:p>
          <a:p>
            <a:pPr algn="ctr"/>
            <a:endParaRPr lang="en-IN" sz="1600" b="1" dirty="0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IN" sz="1000" dirty="0">
                <a:latin typeface="Segoe UI" panose="020B0502040204020203" pitchFamily="34" charset="0"/>
                <a:cs typeface="Segoe UI" panose="020B0502040204020203" pitchFamily="34" charset="0"/>
              </a:rPr>
              <a:t>Cross Boundary BOT to BOT Communication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IN" sz="1000" dirty="0">
                <a:latin typeface="Segoe UI" panose="020B0502040204020203" pitchFamily="34" charset="0"/>
                <a:cs typeface="Segoe UI" panose="020B0502040204020203" pitchFamily="34" charset="0"/>
              </a:rPr>
              <a:t>Configuration based Interaction with third party BOTs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endParaRPr lang="en-IN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FB6E631-D162-4B0C-AA2E-99206DB4C992}"/>
              </a:ext>
            </a:extLst>
          </p:cNvPr>
          <p:cNvSpPr txBox="1"/>
          <p:nvPr/>
        </p:nvSpPr>
        <p:spPr>
          <a:xfrm>
            <a:off x="9189619" y="4063121"/>
            <a:ext cx="2129447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Non Functional Boosters</a:t>
            </a:r>
          </a:p>
          <a:p>
            <a:pPr algn="ctr"/>
            <a:endParaRPr lang="en-IN" sz="1600" b="1" dirty="0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IN" sz="1000" dirty="0">
                <a:latin typeface="Segoe UI" panose="020B0502040204020203" pitchFamily="34" charset="0"/>
                <a:cs typeface="Segoe UI" panose="020B0502040204020203" pitchFamily="34" charset="0"/>
              </a:rPr>
              <a:t>Caching for Optimized Performance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IN" sz="1000" dirty="0">
                <a:latin typeface="Segoe UI" panose="020B0502040204020203" pitchFamily="34" charset="0"/>
                <a:cs typeface="Segoe UI" panose="020B0502040204020203" pitchFamily="34" charset="0"/>
              </a:rPr>
              <a:t>Secured Access through various Authentication Modes – LDAP based, Multi Factor, Biometric integrated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IN" sz="1000" dirty="0">
                <a:latin typeface="Segoe UI" panose="020B0502040204020203" pitchFamily="34" charset="0"/>
                <a:cs typeface="Segoe UI" panose="020B0502040204020203" pitchFamily="34" charset="0"/>
              </a:rPr>
              <a:t>Itemized Auditing</a:t>
            </a:r>
          </a:p>
        </p:txBody>
      </p:sp>
    </p:spTree>
    <p:extLst>
      <p:ext uri="{BB962C8B-B14F-4D97-AF65-F5344CB8AC3E}">
        <p14:creationId xmlns:p14="http://schemas.microsoft.com/office/powerpoint/2010/main" val="1510488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8742" y="101600"/>
            <a:ext cx="8142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b="1" dirty="0">
                <a:solidFill>
                  <a:srgbClr val="BCD6D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Features – </a:t>
            </a:r>
            <a:r>
              <a:rPr lang="en-IN" sz="3600" i="1" dirty="0">
                <a:solidFill>
                  <a:srgbClr val="BCD6D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Brain Management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154FED-A07A-451E-871A-8DA03B443E19}"/>
              </a:ext>
            </a:extLst>
          </p:cNvPr>
          <p:cNvSpPr/>
          <p:nvPr/>
        </p:nvSpPr>
        <p:spPr>
          <a:xfrm>
            <a:off x="6538686" y="6424251"/>
            <a:ext cx="51816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900" i="1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*** Most features are part of latest Release of Core Platform while some features are still WIP</a:t>
            </a:r>
            <a:endParaRPr lang="en-IN" sz="900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9E28E62-FA2C-4772-9EDD-4E1C4AB6E959}"/>
              </a:ext>
            </a:extLst>
          </p:cNvPr>
          <p:cNvGrpSpPr/>
          <p:nvPr/>
        </p:nvGrpSpPr>
        <p:grpSpPr>
          <a:xfrm>
            <a:off x="249356" y="1210394"/>
            <a:ext cx="11559388" cy="4804717"/>
            <a:chOff x="278384" y="1195880"/>
            <a:chExt cx="11559388" cy="480471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CDFB66B2-6960-4C54-9D9F-FA71E8640F4D}"/>
                </a:ext>
              </a:extLst>
            </p:cNvPr>
            <p:cNvSpPr/>
            <p:nvPr/>
          </p:nvSpPr>
          <p:spPr>
            <a:xfrm rot="16200000">
              <a:off x="449941" y="2714172"/>
              <a:ext cx="4252687" cy="2307773"/>
            </a:xfrm>
            <a:prstGeom prst="round2SameRect">
              <a:avLst>
                <a:gd name="adj1" fmla="val 9040"/>
                <a:gd name="adj2" fmla="val 0"/>
              </a:avLst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36C5D7D2-6864-45F4-BCEA-29422C699E22}"/>
                </a:ext>
              </a:extLst>
            </p:cNvPr>
            <p:cNvSpPr/>
            <p:nvPr/>
          </p:nvSpPr>
          <p:spPr>
            <a:xfrm rot="5400000">
              <a:off x="8157029" y="2707976"/>
              <a:ext cx="4252687" cy="2307773"/>
            </a:xfrm>
            <a:prstGeom prst="round2SameRect">
              <a:avLst>
                <a:gd name="adj1" fmla="val 9040"/>
                <a:gd name="adj2" fmla="val 0"/>
              </a:avLst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F473586-AA93-4ED8-A89C-EB2A4F31177E}"/>
                </a:ext>
              </a:extLst>
            </p:cNvPr>
            <p:cNvSpPr/>
            <p:nvPr/>
          </p:nvSpPr>
          <p:spPr>
            <a:xfrm>
              <a:off x="3962400" y="1735519"/>
              <a:ext cx="2351314" cy="425888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B0222FF-96B9-4601-AA05-4E3E0AA45967}"/>
                </a:ext>
              </a:extLst>
            </p:cNvPr>
            <p:cNvSpPr/>
            <p:nvPr/>
          </p:nvSpPr>
          <p:spPr>
            <a:xfrm>
              <a:off x="6545943" y="1741714"/>
              <a:ext cx="2351314" cy="425888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AD649A94-6D46-4416-BF7B-94714AAEE898}"/>
                </a:ext>
              </a:extLst>
            </p:cNvPr>
            <p:cNvSpPr/>
            <p:nvPr/>
          </p:nvSpPr>
          <p:spPr>
            <a:xfrm rot="5400000">
              <a:off x="377373" y="1096891"/>
              <a:ext cx="1320800" cy="151877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C36F6B0-F0EF-4EBD-A002-B710AA8B5E81}"/>
                </a:ext>
              </a:extLst>
            </p:cNvPr>
            <p:cNvSpPr/>
            <p:nvPr/>
          </p:nvSpPr>
          <p:spPr>
            <a:xfrm>
              <a:off x="1037772" y="3717250"/>
              <a:ext cx="10800000" cy="2892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687B563-A080-4883-BFF6-D00750FFB3FD}"/>
              </a:ext>
            </a:extLst>
          </p:cNvPr>
          <p:cNvSpPr txBox="1"/>
          <p:nvPr/>
        </p:nvSpPr>
        <p:spPr>
          <a:xfrm>
            <a:off x="1484532" y="1814463"/>
            <a:ext cx="21194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Multi Brain Ecosystem</a:t>
            </a:r>
          </a:p>
          <a:p>
            <a:pPr algn="ctr"/>
            <a:endParaRPr lang="en-IN" sz="1600" b="1" dirty="0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IN" sz="1000" dirty="0">
                <a:latin typeface="Segoe UI" panose="020B0502040204020203" pitchFamily="34" charset="0"/>
                <a:cs typeface="Segoe UI" panose="020B0502040204020203" pitchFamily="34" charset="0"/>
              </a:rPr>
              <a:t>Coexistence of Brains from multiple Technologies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IN" sz="1000" dirty="0">
                <a:latin typeface="Segoe UI" panose="020B0502040204020203" pitchFamily="34" charset="0"/>
                <a:cs typeface="Segoe UI" panose="020B0502040204020203" pitchFamily="34" charset="0"/>
              </a:rPr>
              <a:t>Coexistence of Cross Functional Brains 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IN" sz="1000" dirty="0">
                <a:latin typeface="Segoe UI" panose="020B0502040204020203" pitchFamily="34" charset="0"/>
                <a:cs typeface="Segoe UI" panose="020B0502040204020203" pitchFamily="34" charset="0"/>
              </a:rPr>
              <a:t>Infinite Scale Out of Brain Ecosystem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F661D5-EAF3-4FEB-863E-FDBF55131CB0}"/>
              </a:ext>
            </a:extLst>
          </p:cNvPr>
          <p:cNvSpPr txBox="1"/>
          <p:nvPr/>
        </p:nvSpPr>
        <p:spPr>
          <a:xfrm>
            <a:off x="3972290" y="1820484"/>
            <a:ext cx="231239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Natural Language Expertise</a:t>
            </a:r>
          </a:p>
          <a:p>
            <a:pPr algn="ctr"/>
            <a:endParaRPr lang="en-IN" sz="1600" b="1" dirty="0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IN" sz="1000" dirty="0">
                <a:latin typeface="Segoe UI" panose="020B0502040204020203" pitchFamily="34" charset="0"/>
                <a:cs typeface="Segoe UI" panose="020B0502040204020203" pitchFamily="34" charset="0"/>
              </a:rPr>
              <a:t>Strong Natural Language based Conversation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IN" sz="1000" dirty="0">
                <a:latin typeface="Segoe UI" panose="020B0502040204020203" pitchFamily="34" charset="0"/>
                <a:cs typeface="Segoe UI" panose="020B0502040204020203" pitchFamily="34" charset="0"/>
              </a:rPr>
              <a:t>Spell Check, and Synonyms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IN" sz="1000" dirty="0">
                <a:latin typeface="Segoe UI" panose="020B0502040204020203" pitchFamily="34" charset="0"/>
                <a:cs typeface="Segoe UI" panose="020B0502040204020203" pitchFamily="34" charset="0"/>
              </a:rPr>
              <a:t>Regular Expressions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IN" sz="1000" dirty="0">
                <a:latin typeface="Segoe UI" panose="020B0502040204020203" pitchFamily="34" charset="0"/>
                <a:cs typeface="Segoe UI" panose="020B0502040204020203" pitchFamily="34" charset="0"/>
              </a:rPr>
              <a:t>Content Moderation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D998C55-9ABD-440A-BD35-A5149F9CF846}"/>
              </a:ext>
            </a:extLst>
          </p:cNvPr>
          <p:cNvSpPr txBox="1"/>
          <p:nvPr/>
        </p:nvSpPr>
        <p:spPr>
          <a:xfrm>
            <a:off x="6538687" y="1826592"/>
            <a:ext cx="232954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Functional Diversity</a:t>
            </a:r>
          </a:p>
          <a:p>
            <a:pPr algn="ctr"/>
            <a:endParaRPr lang="en-IN" sz="1600" b="1" dirty="0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IN" sz="1000" dirty="0">
                <a:latin typeface="Segoe UI" panose="020B0502040204020203" pitchFamily="34" charset="0"/>
                <a:cs typeface="Segoe UI" panose="020B0502040204020203" pitchFamily="34" charset="0"/>
              </a:rPr>
              <a:t>Generic Query based Brains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IN" sz="1000" dirty="0">
                <a:latin typeface="Segoe UI" panose="020B0502040204020203" pitchFamily="34" charset="0"/>
                <a:cs typeface="Segoe UI" panose="020B0502040204020203" pitchFamily="34" charset="0"/>
              </a:rPr>
              <a:t>Personalized Query based Brains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IN" sz="1000" dirty="0">
                <a:latin typeface="Segoe UI" panose="020B0502040204020203" pitchFamily="34" charset="0"/>
                <a:cs typeface="Segoe UI" panose="020B0502040204020203" pitchFamily="34" charset="0"/>
              </a:rPr>
              <a:t>Personalized Transaction based Brains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IN" sz="1000" dirty="0">
                <a:latin typeface="Segoe UI" panose="020B0502040204020203" pitchFamily="34" charset="0"/>
                <a:cs typeface="Segoe UI" panose="020B0502040204020203" pitchFamily="34" charset="0"/>
              </a:rPr>
              <a:t>Proactive Brains working on Event or Data Correlation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2611844-1B11-4630-A7A5-ECD40975CC57}"/>
              </a:ext>
            </a:extLst>
          </p:cNvPr>
          <p:cNvSpPr txBox="1"/>
          <p:nvPr/>
        </p:nvSpPr>
        <p:spPr>
          <a:xfrm>
            <a:off x="9142959" y="1826592"/>
            <a:ext cx="22186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Conversational Diversity</a:t>
            </a:r>
          </a:p>
          <a:p>
            <a:pPr algn="ctr"/>
            <a:endParaRPr lang="en-IN" sz="1600" b="1" dirty="0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IN" sz="1000" dirty="0">
                <a:latin typeface="Segoe UI" panose="020B0502040204020203" pitchFamily="34" charset="0"/>
                <a:cs typeface="Segoe UI" panose="020B0502040204020203" pitchFamily="34" charset="0"/>
              </a:rPr>
              <a:t>Direct Textual Communication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IN" sz="1000" dirty="0">
                <a:latin typeface="Segoe UI" panose="020B0502040204020203" pitchFamily="34" charset="0"/>
                <a:cs typeface="Segoe UI" panose="020B0502040204020203" pitchFamily="34" charset="0"/>
              </a:rPr>
              <a:t>Dialog or Prompts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IN" sz="1000" dirty="0">
                <a:latin typeface="Segoe UI" panose="020B0502040204020203" pitchFamily="34" charset="0"/>
                <a:cs typeface="Segoe UI" panose="020B0502040204020203" pitchFamily="34" charset="0"/>
              </a:rPr>
              <a:t>Hyperlink based Information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IN" sz="1000" dirty="0">
                <a:latin typeface="Segoe UI" panose="020B0502040204020203" pitchFamily="34" charset="0"/>
                <a:cs typeface="Segoe UI" panose="020B0502040204020203" pitchFamily="34" charset="0"/>
              </a:rPr>
              <a:t>Structured Feedback Processing 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IN" sz="1000" dirty="0">
                <a:latin typeface="Segoe UI" panose="020B0502040204020203" pitchFamily="34" charset="0"/>
                <a:cs typeface="Segoe UI" panose="020B0502040204020203" pitchFamily="34" charset="0"/>
              </a:rPr>
              <a:t>Live Validation 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IN" sz="1000" dirty="0">
                <a:latin typeface="Segoe UI" panose="020B0502040204020203" pitchFamily="34" charset="0"/>
                <a:cs typeface="Segoe UI" panose="020B0502040204020203" pitchFamily="34" charset="0"/>
              </a:rPr>
              <a:t>Embedded Content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FE8D3D4-86DD-40CC-A917-E7C9F3040156}"/>
              </a:ext>
            </a:extLst>
          </p:cNvPr>
          <p:cNvSpPr txBox="1"/>
          <p:nvPr/>
        </p:nvSpPr>
        <p:spPr>
          <a:xfrm>
            <a:off x="1484532" y="4063121"/>
            <a:ext cx="21194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Personalization and Contextualization</a:t>
            </a:r>
          </a:p>
          <a:p>
            <a:pPr algn="ctr"/>
            <a:endParaRPr lang="en-IN" sz="1600" b="1" dirty="0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IN" sz="1000" dirty="0">
                <a:latin typeface="Segoe UI" panose="020B0502040204020203" pitchFamily="34" charset="0"/>
                <a:cs typeface="Segoe UI" panose="020B0502040204020203" pitchFamily="34" charset="0"/>
              </a:rPr>
              <a:t>Authorization on Use Cases 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IN" sz="1000" dirty="0">
                <a:latin typeface="Segoe UI" panose="020B0502040204020203" pitchFamily="34" charset="0"/>
                <a:cs typeface="Segoe UI" panose="020B0502040204020203" pitchFamily="34" charset="0"/>
              </a:rPr>
              <a:t>Persona based Filter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IN" sz="1000" dirty="0">
                <a:latin typeface="Segoe UI" panose="020B0502040204020203" pitchFamily="34" charset="0"/>
                <a:cs typeface="Segoe UI" panose="020B0502040204020203" pitchFamily="34" charset="0"/>
              </a:rPr>
              <a:t>Contextual Hold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IN" sz="1000" dirty="0">
                <a:latin typeface="Segoe UI" panose="020B0502040204020203" pitchFamily="34" charset="0"/>
                <a:cs typeface="Segoe UI" panose="020B0502040204020203" pitchFamily="34" charset="0"/>
              </a:rPr>
              <a:t>Channel based Filter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IN" sz="1000" dirty="0">
                <a:latin typeface="Segoe UI" panose="020B0502040204020203" pitchFamily="34" charset="0"/>
                <a:cs typeface="Segoe UI" panose="020B0502040204020203" pitchFamily="34" charset="0"/>
              </a:rPr>
              <a:t>User Property based Filter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IN" sz="1000" dirty="0">
                <a:latin typeface="Segoe UI" panose="020B0502040204020203" pitchFamily="34" charset="0"/>
                <a:cs typeface="Segoe UI" panose="020B0502040204020203" pitchFamily="34" charset="0"/>
              </a:rPr>
              <a:t>Trend based Filter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9977721-CA9F-4AF4-BA11-021B77BE47A5}"/>
              </a:ext>
            </a:extLst>
          </p:cNvPr>
          <p:cNvSpPr txBox="1"/>
          <p:nvPr/>
        </p:nvSpPr>
        <p:spPr>
          <a:xfrm>
            <a:off x="3952120" y="4063121"/>
            <a:ext cx="23180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Power User driven Brain Management</a:t>
            </a:r>
          </a:p>
          <a:p>
            <a:pPr algn="ctr"/>
            <a:endParaRPr lang="en-IN" sz="1600" b="1" dirty="0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IN" sz="1000" dirty="0">
                <a:latin typeface="Segoe UI" panose="020B0502040204020203" pitchFamily="34" charset="0"/>
                <a:cs typeface="Segoe UI" panose="020B0502040204020203" pitchFamily="34" charset="0"/>
              </a:rPr>
              <a:t>Consistent Brain Definition across base technology platform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IN" sz="1000" dirty="0">
                <a:latin typeface="Segoe UI" panose="020B0502040204020203" pitchFamily="34" charset="0"/>
                <a:cs typeface="Segoe UI" panose="020B0502040204020203" pitchFamily="34" charset="0"/>
              </a:rPr>
              <a:t>Live Brain Registration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IN" sz="1000" dirty="0">
                <a:latin typeface="Segoe UI" panose="020B0502040204020203" pitchFamily="34" charset="0"/>
                <a:cs typeface="Segoe UI" panose="020B0502040204020203" pitchFamily="34" charset="0"/>
              </a:rPr>
              <a:t>UI driven Use Case Management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IN" sz="1000" dirty="0">
                <a:latin typeface="Segoe UI" panose="020B0502040204020203" pitchFamily="34" charset="0"/>
                <a:cs typeface="Segoe UI" panose="020B0502040204020203" pitchFamily="34" charset="0"/>
              </a:rPr>
              <a:t>Multi-Level editing by Power Users 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IN" sz="1000" dirty="0">
                <a:latin typeface="Segoe UI" panose="020B0502040204020203" pitchFamily="34" charset="0"/>
                <a:cs typeface="Segoe UI" panose="020B0502040204020203" pitchFamily="34" charset="0"/>
              </a:rPr>
              <a:t>Time driven Publishing Process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257A0EE-53BE-40E4-9E28-0F61F459B908}"/>
              </a:ext>
            </a:extLst>
          </p:cNvPr>
          <p:cNvSpPr txBox="1"/>
          <p:nvPr/>
        </p:nvSpPr>
        <p:spPr>
          <a:xfrm>
            <a:off x="6538687" y="4063121"/>
            <a:ext cx="232954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End-to-End Brain </a:t>
            </a:r>
          </a:p>
          <a:p>
            <a:pPr algn="ctr"/>
            <a:r>
              <a:rPr lang="en-I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Life Cycle</a:t>
            </a:r>
          </a:p>
          <a:p>
            <a:pPr algn="ctr"/>
            <a:endParaRPr lang="en-IN" sz="1600" b="1" dirty="0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IN" sz="1000" dirty="0">
                <a:latin typeface="Segoe UI" panose="020B0502040204020203" pitchFamily="34" charset="0"/>
                <a:cs typeface="Segoe UI" panose="020B0502040204020203" pitchFamily="34" charset="0"/>
              </a:rPr>
              <a:t>Complete Brain Life Cycle from Power User Console irrespective of Technology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IN" sz="1000" dirty="0">
                <a:latin typeface="Segoe UI" panose="020B0502040204020203" pitchFamily="34" charset="0"/>
                <a:cs typeface="Segoe UI" panose="020B0502040204020203" pitchFamily="34" charset="0"/>
              </a:rPr>
              <a:t>User does not require to remember technology wise different structures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endParaRPr lang="en-IN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5192A49-CD58-40EF-9E3D-23F63ED854FB}"/>
              </a:ext>
            </a:extLst>
          </p:cNvPr>
          <p:cNvSpPr txBox="1"/>
          <p:nvPr/>
        </p:nvSpPr>
        <p:spPr>
          <a:xfrm>
            <a:off x="9144000" y="4063121"/>
            <a:ext cx="22175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Controlled Learning</a:t>
            </a:r>
          </a:p>
          <a:p>
            <a:pPr algn="ctr"/>
            <a:endParaRPr lang="en-IN" sz="1600" b="1" dirty="0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IN" sz="1000" dirty="0">
                <a:latin typeface="Segoe UI" panose="020B0502040204020203" pitchFamily="34" charset="0"/>
                <a:cs typeface="Segoe UI" panose="020B0502040204020203" pitchFamily="34" charset="0"/>
              </a:rPr>
              <a:t>Audit based identification of New / Unknown Utterances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IN" sz="1000" dirty="0">
                <a:latin typeface="Segoe UI" panose="020B0502040204020203" pitchFamily="34" charset="0"/>
                <a:cs typeface="Segoe UI" panose="020B0502040204020203" pitchFamily="34" charset="0"/>
              </a:rPr>
              <a:t>Auto loading of shortlisted Utterances to Brain(s)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IN" sz="1000" dirty="0">
                <a:latin typeface="Segoe UI" panose="020B0502040204020203" pitchFamily="34" charset="0"/>
                <a:cs typeface="Segoe UI" panose="020B0502040204020203" pitchFamily="34" charset="0"/>
              </a:rPr>
              <a:t>Automatic / Semi-Automatic Training 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IN" sz="1000" dirty="0">
                <a:latin typeface="Segoe UI" panose="020B0502040204020203" pitchFamily="34" charset="0"/>
                <a:cs typeface="Segoe UI" panose="020B0502040204020203" pitchFamily="34" charset="0"/>
              </a:rPr>
              <a:t>Accuracy Booster Tools and Techniques</a:t>
            </a:r>
          </a:p>
        </p:txBody>
      </p:sp>
      <p:pic>
        <p:nvPicPr>
          <p:cNvPr id="2052" name="Picture 4" descr="Image result for brain icon">
            <a:extLst>
              <a:ext uri="{FF2B5EF4-FFF2-40B4-BE49-F238E27FC236}">
                <a16:creationId xmlns:a16="http://schemas.microsoft.com/office/drawing/2014/main" id="{E519810E-DBD4-4334-B6AB-FA4FA33DA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10" y="1032315"/>
            <a:ext cx="1539938" cy="161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971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98EB06C1498B4F906C560E706F696A" ma:contentTypeVersion="2" ma:contentTypeDescription="Create a new document." ma:contentTypeScope="" ma:versionID="e41d21cebbd1840bcbfbc42b8af8edfa">
  <xsd:schema xmlns:xsd="http://www.w3.org/2001/XMLSchema" xmlns:xs="http://www.w3.org/2001/XMLSchema" xmlns:p="http://schemas.microsoft.com/office/2006/metadata/properties" xmlns:ns2="e64c40ff-92c2-4ee4-b59f-5cec9881f43f" targetNamespace="http://schemas.microsoft.com/office/2006/metadata/properties" ma:root="true" ma:fieldsID="b4f7b90e682274223669171d69db59a4" ns2:_="">
    <xsd:import namespace="e64c40ff-92c2-4ee4-b59f-5cec9881f4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4c40ff-92c2-4ee4-b59f-5cec9881f4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5260025-E3F1-413B-B022-CD1F9CFCDA1F}"/>
</file>

<file path=customXml/itemProps2.xml><?xml version="1.0" encoding="utf-8"?>
<ds:datastoreItem xmlns:ds="http://schemas.openxmlformats.org/officeDocument/2006/customXml" ds:itemID="{E2A0C8D2-43D4-471D-B639-8F7804448A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9A9B72-935C-4A4E-A515-E5A6C1D0DCCF}">
  <ds:schemaRefs>
    <ds:schemaRef ds:uri="http://schemas.openxmlformats.org/package/2006/metadata/core-properties"/>
    <ds:schemaRef ds:uri="85f933e1-d4d6-406d-b76a-f1a90aafc919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18264</TotalTime>
  <Words>1618</Words>
  <Application>Microsoft Office PowerPoint</Application>
  <PresentationFormat>Widescreen</PresentationFormat>
  <Paragraphs>295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Segoe UI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Debraj Das</dc:creator>
  <cp:lastModifiedBy>Debraj Das</cp:lastModifiedBy>
  <cp:revision>692</cp:revision>
  <dcterms:created xsi:type="dcterms:W3CDTF">2017-12-05T04:23:48Z</dcterms:created>
  <dcterms:modified xsi:type="dcterms:W3CDTF">2018-10-08T05:19:02Z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0x0101005998EB06C1498B4F906C560E706F696A</vt:lpwstr>
  </property>
</Properties>
</file>